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86" r:id="rId2"/>
    <p:sldId id="326" r:id="rId3"/>
    <p:sldId id="327" r:id="rId4"/>
    <p:sldId id="328" r:id="rId5"/>
    <p:sldId id="329" r:id="rId6"/>
    <p:sldId id="314" r:id="rId7"/>
    <p:sldId id="331" r:id="rId8"/>
    <p:sldId id="333" r:id="rId9"/>
    <p:sldId id="337" r:id="rId10"/>
    <p:sldId id="338" r:id="rId11"/>
    <p:sldId id="295" r:id="rId12"/>
    <p:sldId id="320" r:id="rId13"/>
    <p:sldId id="341" r:id="rId14"/>
    <p:sldId id="340" r:id="rId15"/>
    <p:sldId id="297" r:id="rId16"/>
    <p:sldId id="342" r:id="rId17"/>
    <p:sldId id="319" r:id="rId18"/>
    <p:sldId id="339" r:id="rId19"/>
    <p:sldId id="318" r:id="rId20"/>
    <p:sldId id="322" r:id="rId21"/>
    <p:sldId id="324" r:id="rId22"/>
    <p:sldId id="323" r:id="rId23"/>
    <p:sldId id="334" r:id="rId24"/>
    <p:sldId id="343" r:id="rId25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s" id="{F4A500F9-B4B0-664A-A82B-9A886A6CE2E9}">
          <p14:sldIdLst>
            <p14:sldId id="286"/>
            <p14:sldId id="326"/>
            <p14:sldId id="327"/>
            <p14:sldId id="328"/>
            <p14:sldId id="329"/>
            <p14:sldId id="314"/>
            <p14:sldId id="331"/>
            <p14:sldId id="333"/>
            <p14:sldId id="337"/>
            <p14:sldId id="338"/>
            <p14:sldId id="295"/>
            <p14:sldId id="320"/>
            <p14:sldId id="341"/>
            <p14:sldId id="340"/>
            <p14:sldId id="297"/>
            <p14:sldId id="342"/>
            <p14:sldId id="319"/>
            <p14:sldId id="339"/>
            <p14:sldId id="318"/>
            <p14:sldId id="322"/>
            <p14:sldId id="324"/>
            <p14:sldId id="323"/>
            <p14:sldId id="334"/>
            <p14:sldId id="343"/>
          </p14:sldIdLst>
        </p14:section>
        <p14:section name="previous slides" id="{7B11D57A-8788-A54C-81D7-ABEFB1C7810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47"/>
    <a:srgbClr val="009374"/>
    <a:srgbClr val="7E96A0"/>
    <a:srgbClr val="BF5600"/>
    <a:srgbClr val="C00000"/>
    <a:srgbClr val="662700"/>
    <a:srgbClr val="9CCB3B"/>
    <a:srgbClr val="EDEBD1"/>
    <a:srgbClr val="CAD2D8"/>
    <a:srgbClr val="80B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FCC21C-B872-D888-2324-DFE6E4182CB1}" v="480" dt="2025-11-07T20:52:04.003"/>
    <p1510:client id="{C2AE23CC-6ECE-EF5D-6AB9-D10D941BB5B3}" v="11" dt="2025-11-06T04:19:27.948"/>
    <p1510:client id="{FD9FC550-CC5D-5218-CBFD-72A6D6CACF64}" v="581" dt="2025-11-06T18:38:33.0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4"/>
  </p:normalViewPr>
  <p:slideViewPr>
    <p:cSldViewPr snapToGrid="0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FD0CE7-E893-4FB6-9F40-3857CCA5920D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487BF41-4B6D-433B-92B2-BDDFA016F24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IN" b="1"/>
            <a:t>Impact on Relief Operations</a:t>
          </a:r>
          <a:endParaRPr lang="en-US"/>
        </a:p>
      </dgm:t>
    </dgm:pt>
    <dgm:pt modelId="{05BD5B0B-0D07-4EA9-9DC4-7CC1EF1E55C5}" type="parTrans" cxnId="{EBF88271-3928-4A51-B12A-551C1E555231}">
      <dgm:prSet/>
      <dgm:spPr/>
      <dgm:t>
        <a:bodyPr/>
        <a:lstStyle/>
        <a:p>
          <a:endParaRPr lang="en-US"/>
        </a:p>
      </dgm:t>
    </dgm:pt>
    <dgm:pt modelId="{3EB29853-D13D-422D-AF81-E9086880DBEF}" type="sibTrans" cxnId="{EBF88271-3928-4A51-B12A-551C1E555231}">
      <dgm:prSet/>
      <dgm:spPr/>
      <dgm:t>
        <a:bodyPr/>
        <a:lstStyle/>
        <a:p>
          <a:endParaRPr lang="en-US"/>
        </a:p>
      </dgm:t>
    </dgm:pt>
    <dgm:pt modelId="{57644777-2086-4337-BC86-8B10321837D1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Inefficient resource allocation results in duplicated or missed aid efforts.</a:t>
          </a:r>
          <a:endParaRPr lang="en-US"/>
        </a:p>
      </dgm:t>
    </dgm:pt>
    <dgm:pt modelId="{0C619382-BB3B-4BBF-BD85-2C0999C581BC}" type="parTrans" cxnId="{E2F5C3A7-44A6-4766-8375-7254C09458BA}">
      <dgm:prSet/>
      <dgm:spPr/>
      <dgm:t>
        <a:bodyPr/>
        <a:lstStyle/>
        <a:p>
          <a:endParaRPr lang="en-US"/>
        </a:p>
      </dgm:t>
    </dgm:pt>
    <dgm:pt modelId="{9CE1FC92-959A-4460-906E-BAF174626E72}" type="sibTrans" cxnId="{E2F5C3A7-44A6-4766-8375-7254C09458BA}">
      <dgm:prSet/>
      <dgm:spPr/>
      <dgm:t>
        <a:bodyPr/>
        <a:lstStyle/>
        <a:p>
          <a:endParaRPr lang="en-US"/>
        </a:p>
      </dgm:t>
    </dgm:pt>
    <dgm:pt modelId="{3E941C53-B21A-48FA-A6B5-38A5FCC0CF1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Misinformation spreads faster than verified alerts, undermining public confidence.</a:t>
          </a:r>
          <a:endParaRPr lang="en-US"/>
        </a:p>
      </dgm:t>
    </dgm:pt>
    <dgm:pt modelId="{E750EEA0-6440-4283-A059-29C7C229A5A8}" type="parTrans" cxnId="{CD02683B-CA66-4233-A0FF-DCBD0E3876A9}">
      <dgm:prSet/>
      <dgm:spPr/>
      <dgm:t>
        <a:bodyPr/>
        <a:lstStyle/>
        <a:p>
          <a:endParaRPr lang="en-US"/>
        </a:p>
      </dgm:t>
    </dgm:pt>
    <dgm:pt modelId="{34F5633F-ED46-4965-ABB8-37D02937AD3D}" type="sibTrans" cxnId="{CD02683B-CA66-4233-A0FF-DCBD0E3876A9}">
      <dgm:prSet/>
      <dgm:spPr/>
      <dgm:t>
        <a:bodyPr/>
        <a:lstStyle/>
        <a:p>
          <a:endParaRPr lang="en-US"/>
        </a:p>
      </dgm:t>
    </dgm:pt>
    <dgm:pt modelId="{57C81E51-F73D-4970-ABCD-F63C071209C3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Delayed situational awareness leads to increased loss of life and property damage.</a:t>
          </a:r>
          <a:endParaRPr lang="en-US"/>
        </a:p>
      </dgm:t>
    </dgm:pt>
    <dgm:pt modelId="{AB8F8787-42E0-4DFF-B82E-CF4D48DEB7D8}" type="parTrans" cxnId="{7D322D8B-FB74-45B9-ABA0-12B76A3DBA38}">
      <dgm:prSet/>
      <dgm:spPr/>
      <dgm:t>
        <a:bodyPr/>
        <a:lstStyle/>
        <a:p>
          <a:endParaRPr lang="en-US"/>
        </a:p>
      </dgm:t>
    </dgm:pt>
    <dgm:pt modelId="{89D0EDE6-5666-4C07-B15A-4A4EB59DAC4D}" type="sibTrans" cxnId="{7D322D8B-FB74-45B9-ABA0-12B76A3DBA38}">
      <dgm:prSet/>
      <dgm:spPr/>
      <dgm:t>
        <a:bodyPr/>
        <a:lstStyle/>
        <a:p>
          <a:endParaRPr lang="en-US"/>
        </a:p>
      </dgm:t>
    </dgm:pt>
    <dgm:pt modelId="{992E7DE6-C03C-4643-A2D9-7C292FDEB6A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IN" b="1"/>
            <a:t>Strategic Objective: AI-Driven RescueNet</a:t>
          </a:r>
          <a:endParaRPr lang="en-US"/>
        </a:p>
      </dgm:t>
    </dgm:pt>
    <dgm:pt modelId="{E10C0FE3-22A6-44A6-A64F-A70218D7254A}" type="parTrans" cxnId="{0BFF3EAC-647D-4AD7-9157-29012127426D}">
      <dgm:prSet/>
      <dgm:spPr/>
      <dgm:t>
        <a:bodyPr/>
        <a:lstStyle/>
        <a:p>
          <a:endParaRPr lang="en-US"/>
        </a:p>
      </dgm:t>
    </dgm:pt>
    <dgm:pt modelId="{82846762-F9D4-4DD0-A018-95DA231A5490}" type="sibTrans" cxnId="{0BFF3EAC-647D-4AD7-9157-29012127426D}">
      <dgm:prSet/>
      <dgm:spPr/>
      <dgm:t>
        <a:bodyPr/>
        <a:lstStyle/>
        <a:p>
          <a:endParaRPr lang="en-US"/>
        </a:p>
      </dgm:t>
    </dgm:pt>
    <dgm:pt modelId="{E8A1FC31-E60A-46DB-B16B-EC754D44BB7D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Build an AI-powered disaster-intelligence platform that unifies multi-source data in real time.</a:t>
          </a:r>
          <a:endParaRPr lang="en-US"/>
        </a:p>
      </dgm:t>
    </dgm:pt>
    <dgm:pt modelId="{F16CB181-39E6-4D04-94BC-E3D0BDAFFA6F}" type="parTrans" cxnId="{4467A13D-395C-4CC0-A7BE-C45590DC026A}">
      <dgm:prSet/>
      <dgm:spPr/>
      <dgm:t>
        <a:bodyPr/>
        <a:lstStyle/>
        <a:p>
          <a:endParaRPr lang="en-US"/>
        </a:p>
      </dgm:t>
    </dgm:pt>
    <dgm:pt modelId="{46EB9D08-48B9-466F-94F3-5E8EBE3583EC}" type="sibTrans" cxnId="{4467A13D-395C-4CC0-A7BE-C45590DC026A}">
      <dgm:prSet/>
      <dgm:spPr/>
      <dgm:t>
        <a:bodyPr/>
        <a:lstStyle/>
        <a:p>
          <a:endParaRPr lang="en-US"/>
        </a:p>
      </dgm:t>
    </dgm:pt>
    <dgm:pt modelId="{71F85FBE-6BD5-49C3-BDA2-C13D61A72361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Deliver predictive insights and automated alerts to enhance coordination and speed.</a:t>
          </a:r>
          <a:endParaRPr lang="en-US"/>
        </a:p>
      </dgm:t>
    </dgm:pt>
    <dgm:pt modelId="{4CA86E39-14F7-426B-B96C-CBECC2507DFA}" type="parTrans" cxnId="{C65359DD-8215-4C63-B222-65E2500009A6}">
      <dgm:prSet/>
      <dgm:spPr/>
      <dgm:t>
        <a:bodyPr/>
        <a:lstStyle/>
        <a:p>
          <a:endParaRPr lang="en-US"/>
        </a:p>
      </dgm:t>
    </dgm:pt>
    <dgm:pt modelId="{877713B1-1E41-4210-8494-33655A69BDFF}" type="sibTrans" cxnId="{C65359DD-8215-4C63-B222-65E2500009A6}">
      <dgm:prSet/>
      <dgm:spPr/>
      <dgm:t>
        <a:bodyPr/>
        <a:lstStyle/>
        <a:p>
          <a:endParaRPr lang="en-US"/>
        </a:p>
      </dgm:t>
    </dgm:pt>
    <dgm:pt modelId="{B7F68F25-F364-494C-A213-E4051E124BAC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Apply HEVIDS ethical principles to ensure transparency, integrity, and fairness in AI-driven decisions.</a:t>
          </a:r>
          <a:endParaRPr lang="en-US"/>
        </a:p>
      </dgm:t>
    </dgm:pt>
    <dgm:pt modelId="{02F866AB-9D25-4DB4-9912-AE5954125D3D}" type="parTrans" cxnId="{A53B16A4-2A91-4721-9591-C41966D8E83F}">
      <dgm:prSet/>
      <dgm:spPr/>
      <dgm:t>
        <a:bodyPr/>
        <a:lstStyle/>
        <a:p>
          <a:endParaRPr lang="en-US"/>
        </a:p>
      </dgm:t>
    </dgm:pt>
    <dgm:pt modelId="{8226B5F2-797C-42C0-BE99-29939C45AC13}" type="sibTrans" cxnId="{A53B16A4-2A91-4721-9591-C41966D8E83F}">
      <dgm:prSet/>
      <dgm:spPr/>
      <dgm:t>
        <a:bodyPr/>
        <a:lstStyle/>
        <a:p>
          <a:endParaRPr lang="en-US"/>
        </a:p>
      </dgm:t>
    </dgm:pt>
    <dgm:pt modelId="{644E54C0-8699-44F9-A71F-9138BF7EF15C}" type="pres">
      <dgm:prSet presAssocID="{68FD0CE7-E893-4FB6-9F40-3857CCA5920D}" presName="root" presStyleCnt="0">
        <dgm:presLayoutVars>
          <dgm:dir/>
          <dgm:resizeHandles val="exact"/>
        </dgm:presLayoutVars>
      </dgm:prSet>
      <dgm:spPr/>
    </dgm:pt>
    <dgm:pt modelId="{65CE0337-8F68-423A-906C-92347A49D785}" type="pres">
      <dgm:prSet presAssocID="{9487BF41-4B6D-433B-92B2-BDDFA016F24D}" presName="compNode" presStyleCnt="0"/>
      <dgm:spPr/>
    </dgm:pt>
    <dgm:pt modelId="{450EDA0A-20F9-4937-A382-06B46849524F}" type="pres">
      <dgm:prSet presAssocID="{9487BF41-4B6D-433B-92B2-BDDFA016F24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A161E1A8-36BF-4F5D-8A4E-B6477F3D0563}" type="pres">
      <dgm:prSet presAssocID="{9487BF41-4B6D-433B-92B2-BDDFA016F24D}" presName="iconSpace" presStyleCnt="0"/>
      <dgm:spPr/>
    </dgm:pt>
    <dgm:pt modelId="{BDDEA0EB-C2A0-4609-8006-19EF655E668D}" type="pres">
      <dgm:prSet presAssocID="{9487BF41-4B6D-433B-92B2-BDDFA016F24D}" presName="parTx" presStyleLbl="revTx" presStyleIdx="0" presStyleCnt="4">
        <dgm:presLayoutVars>
          <dgm:chMax val="0"/>
          <dgm:chPref val="0"/>
        </dgm:presLayoutVars>
      </dgm:prSet>
      <dgm:spPr/>
    </dgm:pt>
    <dgm:pt modelId="{BF6772E0-BD20-4A59-A1F6-68D19DB36549}" type="pres">
      <dgm:prSet presAssocID="{9487BF41-4B6D-433B-92B2-BDDFA016F24D}" presName="txSpace" presStyleCnt="0"/>
      <dgm:spPr/>
    </dgm:pt>
    <dgm:pt modelId="{DAEE8D15-93DE-4848-B51C-641208E5295D}" type="pres">
      <dgm:prSet presAssocID="{9487BF41-4B6D-433B-92B2-BDDFA016F24D}" presName="desTx" presStyleLbl="revTx" presStyleIdx="1" presStyleCnt="4">
        <dgm:presLayoutVars/>
      </dgm:prSet>
      <dgm:spPr/>
    </dgm:pt>
    <dgm:pt modelId="{12A0B45B-11C8-4569-BB66-C2E462500EDF}" type="pres">
      <dgm:prSet presAssocID="{3EB29853-D13D-422D-AF81-E9086880DBEF}" presName="sibTrans" presStyleCnt="0"/>
      <dgm:spPr/>
    </dgm:pt>
    <dgm:pt modelId="{5D95ECE1-87FE-4C0E-A558-850A390F9915}" type="pres">
      <dgm:prSet presAssocID="{992E7DE6-C03C-4643-A2D9-7C292FDEB6AC}" presName="compNode" presStyleCnt="0"/>
      <dgm:spPr/>
    </dgm:pt>
    <dgm:pt modelId="{8DDA4A0A-7A3E-41F5-BA45-49420BACB008}" type="pres">
      <dgm:prSet presAssocID="{992E7DE6-C03C-4643-A2D9-7C292FDEB6A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77A5798B-86B2-43AA-8783-2449E0D7424D}" type="pres">
      <dgm:prSet presAssocID="{992E7DE6-C03C-4643-A2D9-7C292FDEB6AC}" presName="iconSpace" presStyleCnt="0"/>
      <dgm:spPr/>
    </dgm:pt>
    <dgm:pt modelId="{495B3D76-EA2E-4308-9EB4-07759AF6DE35}" type="pres">
      <dgm:prSet presAssocID="{992E7DE6-C03C-4643-A2D9-7C292FDEB6AC}" presName="parTx" presStyleLbl="revTx" presStyleIdx="2" presStyleCnt="4">
        <dgm:presLayoutVars>
          <dgm:chMax val="0"/>
          <dgm:chPref val="0"/>
        </dgm:presLayoutVars>
      </dgm:prSet>
      <dgm:spPr/>
    </dgm:pt>
    <dgm:pt modelId="{21432B4A-FB32-4656-A64A-7AB00EE16DCE}" type="pres">
      <dgm:prSet presAssocID="{992E7DE6-C03C-4643-A2D9-7C292FDEB6AC}" presName="txSpace" presStyleCnt="0"/>
      <dgm:spPr/>
    </dgm:pt>
    <dgm:pt modelId="{7CB0F47A-D2EB-429B-8F63-C689E51803B3}" type="pres">
      <dgm:prSet presAssocID="{992E7DE6-C03C-4643-A2D9-7C292FDEB6AC}" presName="desTx" presStyleLbl="revTx" presStyleIdx="3" presStyleCnt="4">
        <dgm:presLayoutVars/>
      </dgm:prSet>
      <dgm:spPr/>
    </dgm:pt>
  </dgm:ptLst>
  <dgm:cxnLst>
    <dgm:cxn modelId="{91D1322B-CC42-4739-813C-720762E496DC}" type="presOf" srcId="{68FD0CE7-E893-4FB6-9F40-3857CCA5920D}" destId="{644E54C0-8699-44F9-A71F-9138BF7EF15C}" srcOrd="0" destOrd="0" presId="urn:microsoft.com/office/officeart/2018/2/layout/IconLabelDescriptionList"/>
    <dgm:cxn modelId="{CD02683B-CA66-4233-A0FF-DCBD0E3876A9}" srcId="{9487BF41-4B6D-433B-92B2-BDDFA016F24D}" destId="{3E941C53-B21A-48FA-A6B5-38A5FCC0CF1B}" srcOrd="1" destOrd="0" parTransId="{E750EEA0-6440-4283-A059-29C7C229A5A8}" sibTransId="{34F5633F-ED46-4965-ABB8-37D02937AD3D}"/>
    <dgm:cxn modelId="{4467A13D-395C-4CC0-A7BE-C45590DC026A}" srcId="{992E7DE6-C03C-4643-A2D9-7C292FDEB6AC}" destId="{E8A1FC31-E60A-46DB-B16B-EC754D44BB7D}" srcOrd="0" destOrd="0" parTransId="{F16CB181-39E6-4D04-94BC-E3D0BDAFFA6F}" sibTransId="{46EB9D08-48B9-466F-94F3-5E8EBE3583EC}"/>
    <dgm:cxn modelId="{DAD5D45A-100F-4B32-8DA0-C92205D75E46}" type="presOf" srcId="{3E941C53-B21A-48FA-A6B5-38A5FCC0CF1B}" destId="{DAEE8D15-93DE-4848-B51C-641208E5295D}" srcOrd="0" destOrd="1" presId="urn:microsoft.com/office/officeart/2018/2/layout/IconLabelDescriptionList"/>
    <dgm:cxn modelId="{38E2DD6F-2D4A-4F23-B26C-AB4DBAFBB5F4}" type="presOf" srcId="{71F85FBE-6BD5-49C3-BDA2-C13D61A72361}" destId="{7CB0F47A-D2EB-429B-8F63-C689E51803B3}" srcOrd="0" destOrd="1" presId="urn:microsoft.com/office/officeart/2018/2/layout/IconLabelDescriptionList"/>
    <dgm:cxn modelId="{EBF88271-3928-4A51-B12A-551C1E555231}" srcId="{68FD0CE7-E893-4FB6-9F40-3857CCA5920D}" destId="{9487BF41-4B6D-433B-92B2-BDDFA016F24D}" srcOrd="0" destOrd="0" parTransId="{05BD5B0B-0D07-4EA9-9DC4-7CC1EF1E55C5}" sibTransId="{3EB29853-D13D-422D-AF81-E9086880DBEF}"/>
    <dgm:cxn modelId="{7D322D8B-FB74-45B9-ABA0-12B76A3DBA38}" srcId="{9487BF41-4B6D-433B-92B2-BDDFA016F24D}" destId="{57C81E51-F73D-4970-ABCD-F63C071209C3}" srcOrd="2" destOrd="0" parTransId="{AB8F8787-42E0-4DFF-B82E-CF4D48DEB7D8}" sibTransId="{89D0EDE6-5666-4C07-B15A-4A4EB59DAC4D}"/>
    <dgm:cxn modelId="{9AAA468D-D0FC-4D91-9D0E-2867D42BE76E}" type="presOf" srcId="{9487BF41-4B6D-433B-92B2-BDDFA016F24D}" destId="{BDDEA0EB-C2A0-4609-8006-19EF655E668D}" srcOrd="0" destOrd="0" presId="urn:microsoft.com/office/officeart/2018/2/layout/IconLabelDescriptionList"/>
    <dgm:cxn modelId="{A53B16A4-2A91-4721-9591-C41966D8E83F}" srcId="{992E7DE6-C03C-4643-A2D9-7C292FDEB6AC}" destId="{B7F68F25-F364-494C-A213-E4051E124BAC}" srcOrd="2" destOrd="0" parTransId="{02F866AB-9D25-4DB4-9912-AE5954125D3D}" sibTransId="{8226B5F2-797C-42C0-BE99-29939C45AC13}"/>
    <dgm:cxn modelId="{E2F5C3A7-44A6-4766-8375-7254C09458BA}" srcId="{9487BF41-4B6D-433B-92B2-BDDFA016F24D}" destId="{57644777-2086-4337-BC86-8B10321837D1}" srcOrd="0" destOrd="0" parTransId="{0C619382-BB3B-4BBF-BD85-2C0999C581BC}" sibTransId="{9CE1FC92-959A-4460-906E-BAF174626E72}"/>
    <dgm:cxn modelId="{0BFF3EAC-647D-4AD7-9157-29012127426D}" srcId="{68FD0CE7-E893-4FB6-9F40-3857CCA5920D}" destId="{992E7DE6-C03C-4643-A2D9-7C292FDEB6AC}" srcOrd="1" destOrd="0" parTransId="{E10C0FE3-22A6-44A6-A64F-A70218D7254A}" sibTransId="{82846762-F9D4-4DD0-A018-95DA231A5490}"/>
    <dgm:cxn modelId="{EEFB33BD-5EA1-4F61-BF8E-F185FAD5D15F}" type="presOf" srcId="{57C81E51-F73D-4970-ABCD-F63C071209C3}" destId="{DAEE8D15-93DE-4848-B51C-641208E5295D}" srcOrd="0" destOrd="2" presId="urn:microsoft.com/office/officeart/2018/2/layout/IconLabelDescriptionList"/>
    <dgm:cxn modelId="{BDEFD8CF-4F7E-4238-A865-B8D3FC114BCE}" type="presOf" srcId="{E8A1FC31-E60A-46DB-B16B-EC754D44BB7D}" destId="{7CB0F47A-D2EB-429B-8F63-C689E51803B3}" srcOrd="0" destOrd="0" presId="urn:microsoft.com/office/officeart/2018/2/layout/IconLabelDescriptionList"/>
    <dgm:cxn modelId="{C65359DD-8215-4C63-B222-65E2500009A6}" srcId="{992E7DE6-C03C-4643-A2D9-7C292FDEB6AC}" destId="{71F85FBE-6BD5-49C3-BDA2-C13D61A72361}" srcOrd="1" destOrd="0" parTransId="{4CA86E39-14F7-426B-B96C-CBECC2507DFA}" sibTransId="{877713B1-1E41-4210-8494-33655A69BDFF}"/>
    <dgm:cxn modelId="{311472E6-5530-4D53-BF46-30D5D663AFD0}" type="presOf" srcId="{992E7DE6-C03C-4643-A2D9-7C292FDEB6AC}" destId="{495B3D76-EA2E-4308-9EB4-07759AF6DE35}" srcOrd="0" destOrd="0" presId="urn:microsoft.com/office/officeart/2018/2/layout/IconLabelDescriptionList"/>
    <dgm:cxn modelId="{E7A15EEF-59F7-40F6-BBA6-B75AAA20E8BF}" type="presOf" srcId="{B7F68F25-F364-494C-A213-E4051E124BAC}" destId="{7CB0F47A-D2EB-429B-8F63-C689E51803B3}" srcOrd="0" destOrd="2" presId="urn:microsoft.com/office/officeart/2018/2/layout/IconLabelDescriptionList"/>
    <dgm:cxn modelId="{64AE2DF1-D62B-49DA-B586-B4CCBFF71A1E}" type="presOf" srcId="{57644777-2086-4337-BC86-8B10321837D1}" destId="{DAEE8D15-93DE-4848-B51C-641208E5295D}" srcOrd="0" destOrd="0" presId="urn:microsoft.com/office/officeart/2018/2/layout/IconLabelDescriptionList"/>
    <dgm:cxn modelId="{E4777A33-9A76-4001-9700-964E2B2EFF4C}" type="presParOf" srcId="{644E54C0-8699-44F9-A71F-9138BF7EF15C}" destId="{65CE0337-8F68-423A-906C-92347A49D785}" srcOrd="0" destOrd="0" presId="urn:microsoft.com/office/officeart/2018/2/layout/IconLabelDescriptionList"/>
    <dgm:cxn modelId="{A645F1FF-34A3-4055-AD56-517A652E963D}" type="presParOf" srcId="{65CE0337-8F68-423A-906C-92347A49D785}" destId="{450EDA0A-20F9-4937-A382-06B46849524F}" srcOrd="0" destOrd="0" presId="urn:microsoft.com/office/officeart/2018/2/layout/IconLabelDescriptionList"/>
    <dgm:cxn modelId="{7C14DE99-C5D1-4CCD-ABC0-DB43B102C64C}" type="presParOf" srcId="{65CE0337-8F68-423A-906C-92347A49D785}" destId="{A161E1A8-36BF-4F5D-8A4E-B6477F3D0563}" srcOrd="1" destOrd="0" presId="urn:microsoft.com/office/officeart/2018/2/layout/IconLabelDescriptionList"/>
    <dgm:cxn modelId="{2E4ED1E0-0C95-4D48-941C-C9B6B40EF122}" type="presParOf" srcId="{65CE0337-8F68-423A-906C-92347A49D785}" destId="{BDDEA0EB-C2A0-4609-8006-19EF655E668D}" srcOrd="2" destOrd="0" presId="urn:microsoft.com/office/officeart/2018/2/layout/IconLabelDescriptionList"/>
    <dgm:cxn modelId="{7E5C1256-819A-4D11-9918-8DC9612357F1}" type="presParOf" srcId="{65CE0337-8F68-423A-906C-92347A49D785}" destId="{BF6772E0-BD20-4A59-A1F6-68D19DB36549}" srcOrd="3" destOrd="0" presId="urn:microsoft.com/office/officeart/2018/2/layout/IconLabelDescriptionList"/>
    <dgm:cxn modelId="{74559834-B4A6-4EB7-9A2E-D025627A8A2F}" type="presParOf" srcId="{65CE0337-8F68-423A-906C-92347A49D785}" destId="{DAEE8D15-93DE-4848-B51C-641208E5295D}" srcOrd="4" destOrd="0" presId="urn:microsoft.com/office/officeart/2018/2/layout/IconLabelDescriptionList"/>
    <dgm:cxn modelId="{ABA12FCD-2A64-4662-BA91-F111A7CC8599}" type="presParOf" srcId="{644E54C0-8699-44F9-A71F-9138BF7EF15C}" destId="{12A0B45B-11C8-4569-BB66-C2E462500EDF}" srcOrd="1" destOrd="0" presId="urn:microsoft.com/office/officeart/2018/2/layout/IconLabelDescriptionList"/>
    <dgm:cxn modelId="{F6469C19-F2B1-4BED-B9DF-14A4D18331E6}" type="presParOf" srcId="{644E54C0-8699-44F9-A71F-9138BF7EF15C}" destId="{5D95ECE1-87FE-4C0E-A558-850A390F9915}" srcOrd="2" destOrd="0" presId="urn:microsoft.com/office/officeart/2018/2/layout/IconLabelDescriptionList"/>
    <dgm:cxn modelId="{7595D454-9B22-412F-BA82-C536CD5F33CC}" type="presParOf" srcId="{5D95ECE1-87FE-4C0E-A558-850A390F9915}" destId="{8DDA4A0A-7A3E-41F5-BA45-49420BACB008}" srcOrd="0" destOrd="0" presId="urn:microsoft.com/office/officeart/2018/2/layout/IconLabelDescriptionList"/>
    <dgm:cxn modelId="{C59991C7-8269-482E-A36A-66940F99E654}" type="presParOf" srcId="{5D95ECE1-87FE-4C0E-A558-850A390F9915}" destId="{77A5798B-86B2-43AA-8783-2449E0D7424D}" srcOrd="1" destOrd="0" presId="urn:microsoft.com/office/officeart/2018/2/layout/IconLabelDescriptionList"/>
    <dgm:cxn modelId="{2AD0CD07-3312-4973-A6BC-90AEEF992A23}" type="presParOf" srcId="{5D95ECE1-87FE-4C0E-A558-850A390F9915}" destId="{495B3D76-EA2E-4308-9EB4-07759AF6DE35}" srcOrd="2" destOrd="0" presId="urn:microsoft.com/office/officeart/2018/2/layout/IconLabelDescriptionList"/>
    <dgm:cxn modelId="{946710C6-28B8-4B7D-B6DB-4FA67BBAD7C4}" type="presParOf" srcId="{5D95ECE1-87FE-4C0E-A558-850A390F9915}" destId="{21432B4A-FB32-4656-A64A-7AB00EE16DCE}" srcOrd="3" destOrd="0" presId="urn:microsoft.com/office/officeart/2018/2/layout/IconLabelDescriptionList"/>
    <dgm:cxn modelId="{5E5D949E-9287-463C-969C-827A7ABF8692}" type="presParOf" srcId="{5D95ECE1-87FE-4C0E-A558-850A390F9915}" destId="{7CB0F47A-D2EB-429B-8F63-C689E51803B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0EDA0A-20F9-4937-A382-06B46849524F}">
      <dsp:nvSpPr>
        <dsp:cNvPr id="0" name=""/>
        <dsp:cNvSpPr/>
      </dsp:nvSpPr>
      <dsp:spPr>
        <a:xfrm>
          <a:off x="1011841" y="113688"/>
          <a:ext cx="1510523" cy="14315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EA0EB-C2A0-4609-8006-19EF655E668D}">
      <dsp:nvSpPr>
        <dsp:cNvPr id="0" name=""/>
        <dsp:cNvSpPr/>
      </dsp:nvSpPr>
      <dsp:spPr>
        <a:xfrm>
          <a:off x="1011841" y="1722610"/>
          <a:ext cx="4315781" cy="613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100" b="1" kern="1200"/>
            <a:t>Impact on Relief Operations</a:t>
          </a:r>
          <a:endParaRPr lang="en-US" sz="2100" kern="1200"/>
        </a:p>
      </dsp:txBody>
      <dsp:txXfrm>
        <a:off x="1011841" y="1722610"/>
        <a:ext cx="4315781" cy="613539"/>
      </dsp:txXfrm>
    </dsp:sp>
    <dsp:sp modelId="{DAEE8D15-93DE-4848-B51C-641208E5295D}">
      <dsp:nvSpPr>
        <dsp:cNvPr id="0" name=""/>
        <dsp:cNvSpPr/>
      </dsp:nvSpPr>
      <dsp:spPr>
        <a:xfrm>
          <a:off x="1011841" y="2418629"/>
          <a:ext cx="4315781" cy="1819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Inefficient resource allocation results in duplicated or missed aid efforts.</a:t>
          </a:r>
          <a:endParaRPr lang="en-US" sz="1600" kern="1200"/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Misinformation spreads faster than verified alerts, undermining public confidence.</a:t>
          </a:r>
          <a:endParaRPr lang="en-US" sz="1600" kern="1200"/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Delayed situational awareness leads to increased loss of life and property damage.</a:t>
          </a:r>
          <a:endParaRPr lang="en-US" sz="1600" kern="1200"/>
        </a:p>
      </dsp:txBody>
      <dsp:txXfrm>
        <a:off x="1011841" y="2418629"/>
        <a:ext cx="4315781" cy="1819020"/>
      </dsp:txXfrm>
    </dsp:sp>
    <dsp:sp modelId="{8DDA4A0A-7A3E-41F5-BA45-49420BACB008}">
      <dsp:nvSpPr>
        <dsp:cNvPr id="0" name=""/>
        <dsp:cNvSpPr/>
      </dsp:nvSpPr>
      <dsp:spPr>
        <a:xfrm>
          <a:off x="6082884" y="113688"/>
          <a:ext cx="1510523" cy="14315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B3D76-EA2E-4308-9EB4-07759AF6DE35}">
      <dsp:nvSpPr>
        <dsp:cNvPr id="0" name=""/>
        <dsp:cNvSpPr/>
      </dsp:nvSpPr>
      <dsp:spPr>
        <a:xfrm>
          <a:off x="6082884" y="1722610"/>
          <a:ext cx="4315781" cy="613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100" b="1" kern="1200"/>
            <a:t>Strategic Objective: AI-Driven RescueNet</a:t>
          </a:r>
          <a:endParaRPr lang="en-US" sz="2100" kern="1200"/>
        </a:p>
      </dsp:txBody>
      <dsp:txXfrm>
        <a:off x="6082884" y="1722610"/>
        <a:ext cx="4315781" cy="613539"/>
      </dsp:txXfrm>
    </dsp:sp>
    <dsp:sp modelId="{7CB0F47A-D2EB-429B-8F63-C689E51803B3}">
      <dsp:nvSpPr>
        <dsp:cNvPr id="0" name=""/>
        <dsp:cNvSpPr/>
      </dsp:nvSpPr>
      <dsp:spPr>
        <a:xfrm>
          <a:off x="6082884" y="2418629"/>
          <a:ext cx="4315781" cy="1819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Build an AI-powered disaster-intelligence platform that unifies multi-source data in real time.</a:t>
          </a:r>
          <a:endParaRPr lang="en-US" sz="1600" kern="1200"/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Deliver predictive insights and automated alerts to enhance coordination and speed.</a:t>
          </a:r>
          <a:endParaRPr lang="en-US" sz="1600" kern="1200"/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Apply HEVIDS ethical principles to ensure transparency, integrity, and fairness in AI-driven decisions.</a:t>
          </a:r>
          <a:endParaRPr lang="en-US" sz="1600" kern="1200"/>
        </a:p>
      </dsp:txBody>
      <dsp:txXfrm>
        <a:off x="6082884" y="2418629"/>
        <a:ext cx="4315781" cy="1819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3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80483-8405-594F-95F8-D3FBF1CBF066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D8171-8004-1F48-80C5-5F8F56F05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1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- Full Pattern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B3CE40-2622-4F41-8961-58114E2237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350875"/>
            <a:ext cx="7886700" cy="2721942"/>
          </a:xfrm>
        </p:spPr>
        <p:txBody>
          <a:bodyPr anchor="b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3CEB366-DFFF-124E-8FB2-DD516677BB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3122192"/>
            <a:ext cx="7886700" cy="676142"/>
          </a:xfrm>
        </p:spPr>
        <p:txBody>
          <a:bodyPr>
            <a:normAutofit/>
          </a:bodyPr>
          <a:lstStyle>
            <a:lvl1pPr marL="0" indent="0">
              <a:buNone/>
              <a:defRPr sz="2000" b="1" spc="100" baseline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3F3BBD9-46E9-8D4F-A360-C22BF20FBA40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23888" y="6157797"/>
            <a:ext cx="7886700" cy="297332"/>
          </a:xfr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effectLst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// Date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F45DD4-339C-334E-8C02-D6D08DCD66D5}"/>
              </a:ext>
            </a:extLst>
          </p:cNvPr>
          <p:cNvSpPr/>
          <p:nvPr userDrawn="1"/>
        </p:nvSpPr>
        <p:spPr>
          <a:xfrm>
            <a:off x="729592" y="1041869"/>
            <a:ext cx="2224875" cy="45719"/>
          </a:xfrm>
          <a:prstGeom prst="rect">
            <a:avLst/>
          </a:prstGeom>
          <a:solidFill>
            <a:srgbClr val="9CC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9CCB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28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64" y="1825625"/>
            <a:ext cx="6890076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defRPr>
                <a:solidFill>
                  <a:schemeClr val="tx2"/>
                </a:solidFill>
              </a:defRPr>
            </a:lvl2pPr>
            <a:lvl3pPr>
              <a:lnSpc>
                <a:spcPct val="90000"/>
              </a:lnSpc>
              <a:defRPr>
                <a:solidFill>
                  <a:schemeClr val="tx2"/>
                </a:solidFill>
              </a:defRPr>
            </a:lvl3pPr>
            <a:lvl4pPr>
              <a:lnSpc>
                <a:spcPct val="90000"/>
              </a:lnSpc>
              <a:defRPr>
                <a:solidFill>
                  <a:schemeClr val="tx2"/>
                </a:solidFill>
              </a:defRPr>
            </a:lvl4pPr>
            <a:lvl5pPr>
              <a:lnSpc>
                <a:spcPct val="90000"/>
              </a:lnSpc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6217467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4C1E35-476E-DC49-989E-58325A1DCCD5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052AC19-5F07-4D4A-9C6D-F8353253A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772701"/>
            <a:ext cx="6890075" cy="917987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13659B61-A781-0B47-9008-7F6690FC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47C7CC0E-96D9-6644-B53D-9DE9FFD2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288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3044858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50642"/>
            <a:ext cx="4651708" cy="3052708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DEA8F8-FC46-AE40-836E-1F1356373439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671B4F4-B7CE-4C4F-B7A3-2BC62CB88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3304" y="1825625"/>
            <a:ext cx="6890076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defRPr>
                <a:solidFill>
                  <a:schemeClr val="tx2"/>
                </a:solidFill>
              </a:defRPr>
            </a:lvl2pPr>
            <a:lvl3pPr>
              <a:lnSpc>
                <a:spcPct val="90000"/>
              </a:lnSpc>
              <a:defRPr>
                <a:solidFill>
                  <a:schemeClr val="tx2"/>
                </a:solidFill>
              </a:defRPr>
            </a:lvl3pPr>
            <a:lvl4pPr>
              <a:lnSpc>
                <a:spcPct val="90000"/>
              </a:lnSpc>
              <a:defRPr>
                <a:solidFill>
                  <a:schemeClr val="tx2"/>
                </a:solidFill>
              </a:defRPr>
            </a:lvl4pPr>
            <a:lvl5pPr>
              <a:lnSpc>
                <a:spcPct val="90000"/>
              </a:lnSpc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D97DAD4-3DC5-9240-A8F4-0E40A6F3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3304" y="772701"/>
            <a:ext cx="6890075" cy="917987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A72233A2-CB91-9640-A9FB-40F031FBA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BDE837D9-31FB-6747-BB5D-30313C296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416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022145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133604"/>
            <a:ext cx="4651708" cy="1981196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226259"/>
            <a:ext cx="4651708" cy="1982967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C0A44D2-66BE-7D48-A9AA-5CD3E0CEFEC5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ABA9CF-0A24-444C-AB70-18A7DF1FC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825625"/>
            <a:ext cx="6890076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defRPr>
                <a:solidFill>
                  <a:schemeClr val="tx2"/>
                </a:solidFill>
              </a:defRPr>
            </a:lvl2pPr>
            <a:lvl3pPr>
              <a:lnSpc>
                <a:spcPct val="90000"/>
              </a:lnSpc>
              <a:defRPr>
                <a:solidFill>
                  <a:schemeClr val="tx2"/>
                </a:solidFill>
              </a:defRPr>
            </a:lvl3pPr>
            <a:lvl4pPr>
              <a:lnSpc>
                <a:spcPct val="90000"/>
              </a:lnSpc>
              <a:defRPr>
                <a:solidFill>
                  <a:schemeClr val="tx2"/>
                </a:solidFill>
              </a:defRPr>
            </a:lvl4pPr>
            <a:lvl5pPr>
              <a:lnSpc>
                <a:spcPct val="90000"/>
              </a:lnSpc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5C99FBA0-60F6-434C-861C-F6CAF1C7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772701"/>
            <a:ext cx="6890075" cy="917987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3E0A42E5-B548-F448-93F1-22FA96290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3612A34-351C-3A40-8806-466A7A17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009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4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" y="-1"/>
            <a:ext cx="4651708" cy="197215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" y="2072643"/>
            <a:ext cx="2263242" cy="197215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7"/>
            <a:ext cx="4651709" cy="207217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8" y="2072643"/>
            <a:ext cx="2263242" cy="197215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Picture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BBBB07D-D36E-EF4E-8766-BDDCE6AD9879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46467BF-103E-D042-9F56-E8D47EC1F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816" y="1825625"/>
            <a:ext cx="6890076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defRPr>
                <a:solidFill>
                  <a:schemeClr val="tx2"/>
                </a:solidFill>
              </a:defRPr>
            </a:lvl2pPr>
            <a:lvl3pPr>
              <a:lnSpc>
                <a:spcPct val="90000"/>
              </a:lnSpc>
              <a:defRPr>
                <a:solidFill>
                  <a:schemeClr val="tx2"/>
                </a:solidFill>
              </a:defRPr>
            </a:lvl3pPr>
            <a:lvl4pPr>
              <a:lnSpc>
                <a:spcPct val="90000"/>
              </a:lnSpc>
              <a:defRPr>
                <a:solidFill>
                  <a:schemeClr val="tx2"/>
                </a:solidFill>
              </a:defRPr>
            </a:lvl4pPr>
            <a:lvl5pPr>
              <a:lnSpc>
                <a:spcPct val="90000"/>
              </a:lnSpc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5C606F1-D2F6-D546-8440-5F168D4D8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816" y="772701"/>
            <a:ext cx="6890075" cy="917987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F643ECD6-6049-594B-8CA6-9348B7B4B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3F176444-485B-9E48-AA69-93CB59281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852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350C326-F360-A14D-9848-141A98A3BE83}"/>
              </a:ext>
            </a:extLst>
          </p:cNvPr>
          <p:cNvSpPr/>
          <p:nvPr userDrawn="1"/>
        </p:nvSpPr>
        <p:spPr>
          <a:xfrm>
            <a:off x="0" y="1"/>
            <a:ext cx="12192000" cy="6855553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2585FEE-3C3C-0C4A-B489-9B8D84381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16" y="2493335"/>
            <a:ext cx="10497768" cy="1871330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Divider / 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18441507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Gradient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D092343-A20F-9344-8BD6-7CDD800CA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16" y="2493335"/>
            <a:ext cx="10497768" cy="1871330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Divider / 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2771042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Full Pattern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D55C-89B3-834C-BFFF-D077C63750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16" y="2493335"/>
            <a:ext cx="10497768" cy="1871330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Divider / Simple Break Section</a:t>
            </a:r>
          </a:p>
        </p:txBody>
      </p:sp>
    </p:spTree>
    <p:extLst>
      <p:ext uri="{BB962C8B-B14F-4D97-AF65-F5344CB8AC3E}">
        <p14:creationId xmlns:p14="http://schemas.microsoft.com/office/powerpoint/2010/main" val="2792439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10987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814724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F2DC234-8FA0-3D45-A2E6-8427DF8C1B9D}"/>
              </a:ext>
            </a:extLst>
          </p:cNvPr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D423D6B-2263-1143-9038-996FA4197F05}"/>
              </a:ext>
            </a:extLst>
          </p:cNvPr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B17B4A7-CF1A-0C48-A592-305AD063C6A4}"/>
              </a:ext>
            </a:extLst>
          </p:cNvPr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646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- Pattern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7F4A7CB-4718-A447-80A8-5473DB78B7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45371" y="2094614"/>
            <a:ext cx="9391983" cy="2934587"/>
          </a:xfrm>
        </p:spPr>
        <p:txBody>
          <a:bodyPr anchor="b">
            <a:normAutofit/>
          </a:bodyPr>
          <a:lstStyle>
            <a:lvl1pPr algn="l">
              <a:defRPr sz="60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</a:t>
            </a:r>
            <a:br>
              <a:rPr lang="en-US"/>
            </a:br>
            <a:r>
              <a:rPr lang="en-US"/>
              <a:t>Title Here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8E5BDA0-03D1-C146-9B1B-7C72703AA14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45371" y="5164286"/>
            <a:ext cx="9391983" cy="562570"/>
          </a:xfrm>
        </p:spPr>
        <p:txBody>
          <a:bodyPr>
            <a:normAutofit/>
          </a:bodyPr>
          <a:lstStyle>
            <a:lvl1pPr marL="0" indent="0" algn="l">
              <a:buNone/>
              <a:defRPr sz="2000" b="1" spc="100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CF1996-1198-744A-8757-1DDCD1FC39F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1645371" y="5998308"/>
            <a:ext cx="9391984" cy="317431"/>
          </a:xfr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accent1"/>
                </a:solidFill>
                <a:effectLst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// Date</a:t>
            </a:r>
          </a:p>
        </p:txBody>
      </p:sp>
    </p:spTree>
    <p:extLst>
      <p:ext uri="{BB962C8B-B14F-4D97-AF65-F5344CB8AC3E}">
        <p14:creationId xmlns:p14="http://schemas.microsoft.com/office/powerpoint/2010/main" val="15733995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15136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6B64B9-90AB-3045-9F9C-162A42097C10}"/>
              </a:ext>
            </a:extLst>
          </p:cNvPr>
          <p:cNvSpPr/>
          <p:nvPr userDrawn="1"/>
        </p:nvSpPr>
        <p:spPr>
          <a:xfrm>
            <a:off x="0" y="1"/>
            <a:ext cx="12192000" cy="6855553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366735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Gradient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048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64" y="1825625"/>
            <a:ext cx="11410507" cy="435133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0745E4-CF50-F14A-9132-FCC34309C172}"/>
              </a:ext>
            </a:extLst>
          </p:cNvPr>
          <p:cNvSpPr/>
          <p:nvPr userDrawn="1"/>
        </p:nvSpPr>
        <p:spPr>
          <a:xfrm>
            <a:off x="0" y="6219913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9374"/>
              </a:solidFill>
            </a:endParaRP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4EAFC3AB-FC99-AE43-8446-A0A029A51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072B3ABB-4B87-4A4A-8769-A299692E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4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2264" y="1799674"/>
            <a:ext cx="5541336" cy="435133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2701" y="1815735"/>
            <a:ext cx="5520070" cy="435133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979559-62B2-BF48-8F3A-9069A678D3AE}"/>
              </a:ext>
            </a:extLst>
          </p:cNvPr>
          <p:cNvSpPr/>
          <p:nvPr userDrawn="1"/>
        </p:nvSpPr>
        <p:spPr>
          <a:xfrm>
            <a:off x="0" y="6219913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F84629-2AEE-AC46-A2B9-D6494996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CC9F214-4B8F-A241-8F1B-D5E3B977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229204AD-66DA-504B-8B4C-AA518732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5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8307C2-269E-6B46-9210-24C46DB68A7C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786AE96-593E-3F4B-956A-36180B15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8594D8FC-9BA2-7B43-8255-2E9B9355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1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09FDD1-20F6-A041-84EF-F23B06693DDB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8FE732FD-3F1B-8C41-AABB-86AC72BB8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70483349-AF9B-3144-ABCA-85EEF730D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69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93E3B2-14A7-1448-8CD6-3BBB6DBF6AA9}"/>
              </a:ext>
            </a:extLst>
          </p:cNvPr>
          <p:cNvSpPr/>
          <p:nvPr userDrawn="1"/>
        </p:nvSpPr>
        <p:spPr>
          <a:xfrm>
            <a:off x="0" y="6219913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8C2B3DFD-A919-2547-BB50-41E59A35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5E3EBCA8-C9B6-4146-BA77-60B44AEC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12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- Gradient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F41A4C7-71D0-F543-85C9-D64704F6B9E2}"/>
              </a:ext>
            </a:extLst>
          </p:cNvPr>
          <p:cNvSpPr txBox="1">
            <a:spLocks/>
          </p:cNvSpPr>
          <p:nvPr userDrawn="1"/>
        </p:nvSpPr>
        <p:spPr>
          <a:xfrm>
            <a:off x="1155514" y="2892056"/>
            <a:ext cx="9391983" cy="2137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8765212-81AD-C342-9C12-8BB02A67A75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00009" y="4239253"/>
            <a:ext cx="9391983" cy="562570"/>
          </a:xfrm>
        </p:spPr>
        <p:txBody>
          <a:bodyPr>
            <a:normAutofit/>
          </a:bodyPr>
          <a:lstStyle>
            <a:lvl1pPr marL="0" indent="0" algn="ctr">
              <a:buNone/>
              <a:defRPr sz="2000" b="1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89F87BE-4311-2B4D-A077-360A5BDA22CF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1400008" y="5073275"/>
            <a:ext cx="9391984" cy="317431"/>
          </a:xfrm>
        </p:spPr>
        <p:txBody>
          <a:bodyPr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effectLst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// Date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572D2B3-E9E1-8142-ACC5-5E65A9395F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0009" y="1966382"/>
            <a:ext cx="9391983" cy="2137145"/>
          </a:xfrm>
        </p:spPr>
        <p:txBody>
          <a:bodyPr anchor="b">
            <a:normAutofit/>
          </a:bodyPr>
          <a:lstStyle>
            <a:lvl1pPr algn="ctr">
              <a:defRPr sz="6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</a:t>
            </a:r>
            <a:br>
              <a:rPr lang="en-US"/>
            </a:br>
            <a:r>
              <a:rPr lang="en-US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188181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208D45BA-F118-4448-BA38-034BBE44445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-1"/>
            <a:ext cx="6096000" cy="6217468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C293F8-4E1A-5846-82A0-E53916ADD1FB}"/>
              </a:ext>
            </a:extLst>
          </p:cNvPr>
          <p:cNvSpPr/>
          <p:nvPr userDrawn="1"/>
        </p:nvSpPr>
        <p:spPr>
          <a:xfrm>
            <a:off x="0" y="6217467"/>
            <a:ext cx="12192000" cy="638087"/>
          </a:xfrm>
          <a:prstGeom prst="rect">
            <a:avLst/>
          </a:prstGeom>
          <a:solidFill>
            <a:srgbClr val="006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Content Placeholder 26">
            <a:extLst>
              <a:ext uri="{FF2B5EF4-FFF2-40B4-BE49-F238E27FC236}">
                <a16:creationId xmlns:a16="http://schemas.microsoft.com/office/drawing/2014/main" id="{CA685156-FE7B-2544-969A-7A1FCE2D18A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2265" y="1616151"/>
            <a:ext cx="5430253" cy="449940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189" indent="0">
              <a:buNone/>
              <a:defRPr sz="2000">
                <a:solidFill>
                  <a:schemeClr val="tx2"/>
                </a:solidFill>
              </a:defRPr>
            </a:lvl2pPr>
            <a:lvl3pPr marL="914377" indent="0">
              <a:buNone/>
              <a:defRPr sz="1800">
                <a:solidFill>
                  <a:schemeClr val="tx2"/>
                </a:solidFill>
              </a:defRPr>
            </a:lvl3pPr>
            <a:lvl4pPr marL="1371566" indent="0">
              <a:buNone/>
              <a:defRPr sz="1800">
                <a:solidFill>
                  <a:schemeClr val="tx2"/>
                </a:solidFill>
              </a:defRPr>
            </a:lvl4pPr>
            <a:lvl5pPr marL="1828755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AE3C7A5-D987-6642-8759-74EFF7EA2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5" y="772701"/>
            <a:ext cx="5430254" cy="917987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1D042DFD-B5BC-FA48-977F-CFCA7F7F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/>
          <a:lstStyle>
            <a:lvl1pPr algn="l">
              <a:defRPr sz="1100" kern="1000" spc="2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FA86EF7-130D-564A-B96B-825B85BF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71" y="6402431"/>
            <a:ext cx="431800" cy="2730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73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687FF-D228-AF49-87D5-A473DBACE8EB}" type="datetime1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UNIVERSITY OF SOUTH FLORIDA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B0964-E4AE-1949-A7E1-C41B06CBF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00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6" r:id="rId2"/>
    <p:sldLayoutId id="2147483662" r:id="rId3"/>
    <p:sldLayoutId id="2147483664" r:id="rId4"/>
    <p:sldLayoutId id="2147483663" r:id="rId5"/>
    <p:sldLayoutId id="2147483665" r:id="rId6"/>
    <p:sldLayoutId id="2147483668" r:id="rId7"/>
    <p:sldLayoutId id="2147483677" r:id="rId8"/>
    <p:sldLayoutId id="2147483669" r:id="rId9"/>
    <p:sldLayoutId id="2147483678" r:id="rId10"/>
    <p:sldLayoutId id="2147483679" r:id="rId11"/>
    <p:sldLayoutId id="2147483680" r:id="rId12"/>
    <p:sldLayoutId id="2147483681" r:id="rId13"/>
    <p:sldLayoutId id="2147483666" r:id="rId14"/>
    <p:sldLayoutId id="2147483674" r:id="rId15"/>
    <p:sldLayoutId id="2147483675" r:id="rId16"/>
    <p:sldLayoutId id="2147483682" r:id="rId17"/>
    <p:sldLayoutId id="2147483683" r:id="rId18"/>
    <p:sldLayoutId id="2147483684" r:id="rId19"/>
    <p:sldLayoutId id="2147483667" r:id="rId20"/>
    <p:sldLayoutId id="2147483670" r:id="rId21"/>
    <p:sldLayoutId id="2147483685" r:id="rId22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src.nist.gov/publications/detail/sp/800-53/rev-5/final" TargetMode="External"/><Relationship Id="rId2" Type="http://schemas.openxmlformats.org/officeDocument/2006/relationships/hyperlink" Target="https://www.nist.gov/cyberframework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hyperlink" Target="https://doi.org/10.1007/s00146-021-01256-3" TargetMode="External"/><Relationship Id="rId4" Type="http://schemas.openxmlformats.org/officeDocument/2006/relationships/hyperlink" Target="https://doi.org/10.1016/j.ijdrr.2013.08.00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F1F210-1A37-7943-A0F5-4555AFB76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7849" y="3032078"/>
            <a:ext cx="10621876" cy="655618"/>
          </a:xfrm>
        </p:spPr>
        <p:txBody>
          <a:bodyPr>
            <a:normAutofit/>
          </a:bodyPr>
          <a:lstStyle/>
          <a:p>
            <a:r>
              <a:rPr lang="en-IN" dirty="0"/>
              <a:t>A conceptual nonprofit platform demonstrating how ethical AI can save lives during disasters.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9E355-0EE0-DB4E-92A6-9AF1CA4A8ECA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400008" y="3825923"/>
            <a:ext cx="9632615" cy="29478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i="1" dirty="0">
                <a:latin typeface="+mj-lt"/>
              </a:rPr>
              <a:t>Under The Guidance of </a:t>
            </a:r>
            <a:r>
              <a:rPr lang="en-IN" sz="1800" b="1" i="1" dirty="0">
                <a:latin typeface="+mj-lt"/>
              </a:rPr>
              <a:t>Dr. Anderson Prewitt </a:t>
            </a:r>
            <a:endParaRPr lang="en-US" sz="2000" dirty="0">
              <a:latin typeface="+mj-lt"/>
            </a:endParaRPr>
          </a:p>
          <a:p>
            <a:r>
              <a:rPr lang="en-US" sz="1800" i="1" dirty="0">
                <a:latin typeface="+mj-lt"/>
              </a:rPr>
              <a:t>Presented By GROUP B</a:t>
            </a:r>
            <a:endParaRPr lang="en-US" sz="1800" i="1" dirty="0">
              <a:latin typeface="+mj-lt"/>
              <a:cs typeface="Arial"/>
            </a:endParaRPr>
          </a:p>
          <a:p>
            <a:r>
              <a:rPr lang="en-US" sz="1800" i="1" dirty="0">
                <a:ea typeface="+mn-lt"/>
                <a:cs typeface="+mn-lt"/>
              </a:rPr>
              <a:t>Ankita Tripathy</a:t>
            </a:r>
            <a:endParaRPr lang="en-US" sz="1800" i="1" dirty="0">
              <a:cs typeface="Arial"/>
            </a:endParaRPr>
          </a:p>
          <a:p>
            <a:r>
              <a:rPr lang="en-US" sz="1800" i="1" dirty="0">
                <a:ea typeface="+mn-lt"/>
                <a:cs typeface="+mn-lt"/>
              </a:rPr>
              <a:t>Divya Sharmila </a:t>
            </a:r>
            <a:r>
              <a:rPr lang="en-US" sz="1800" i="1" dirty="0" err="1">
                <a:ea typeface="+mn-lt"/>
                <a:cs typeface="+mn-lt"/>
              </a:rPr>
              <a:t>Penumaka</a:t>
            </a:r>
            <a:endParaRPr lang="en-US" sz="1800" i="1" dirty="0">
              <a:cs typeface="Arial"/>
            </a:endParaRPr>
          </a:p>
          <a:p>
            <a:r>
              <a:rPr lang="en-US" sz="1800" i="1" dirty="0">
                <a:ea typeface="+mn-lt"/>
                <a:cs typeface="+mn-lt"/>
              </a:rPr>
              <a:t>Neethika </a:t>
            </a:r>
            <a:r>
              <a:rPr lang="en-US" sz="1800" i="1" dirty="0" err="1">
                <a:ea typeface="+mn-lt"/>
                <a:cs typeface="+mn-lt"/>
              </a:rPr>
              <a:t>Kommidi</a:t>
            </a:r>
            <a:endParaRPr lang="en-US" sz="1800" i="1" dirty="0">
              <a:cs typeface="Arial"/>
            </a:endParaRPr>
          </a:p>
          <a:p>
            <a:r>
              <a:rPr lang="en-US" sz="1800" i="1" dirty="0">
                <a:ea typeface="+mn-lt"/>
                <a:cs typeface="+mn-lt"/>
              </a:rPr>
              <a:t>Swetha Singireddy</a:t>
            </a:r>
            <a:endParaRPr lang="en-US" sz="1800" i="1" dirty="0">
              <a:cs typeface="Arial"/>
            </a:endParaRPr>
          </a:p>
          <a:p>
            <a:r>
              <a:rPr lang="en-US" sz="1800" i="1" dirty="0">
                <a:ea typeface="+mn-lt"/>
                <a:cs typeface="+mn-lt"/>
              </a:rPr>
              <a:t>Vinay </a:t>
            </a:r>
            <a:r>
              <a:rPr lang="en-US" sz="1800" i="1" dirty="0" err="1">
                <a:ea typeface="+mn-lt"/>
                <a:cs typeface="+mn-lt"/>
              </a:rPr>
              <a:t>Sunkari</a:t>
            </a:r>
            <a:endParaRPr lang="en-US" sz="1800" i="1" dirty="0"/>
          </a:p>
          <a:p>
            <a:endParaRPr lang="en-US" sz="2500" dirty="0">
              <a:latin typeface="+mj-lt"/>
              <a:cs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6E659A-B6E3-2F44-8798-4582B3367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383" y="1232919"/>
            <a:ext cx="10824883" cy="1942859"/>
          </a:xfrm>
        </p:spPr>
        <p:txBody>
          <a:bodyPr anchor="ctr">
            <a:normAutofit fontScale="90000"/>
          </a:bodyPr>
          <a:lstStyle/>
          <a:p>
            <a:br>
              <a:rPr lang="en-IN" dirty="0"/>
            </a:br>
            <a:r>
              <a:rPr lang="en-IN" sz="4800" dirty="0">
                <a:cs typeface="Arial"/>
              </a:rPr>
              <a:t>AI-Powered Disaster Response &amp; Resilience (RescueNet)</a:t>
            </a:r>
            <a:br>
              <a:rPr lang="en-IN" sz="4800" dirty="0"/>
            </a:br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A4D18A0-6322-FC45-AF6B-A5BF88D7B0F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6783" y="225341"/>
            <a:ext cx="1818431" cy="90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93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9382C9-BA6F-C57E-39B3-64F462C9E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CB7FD-7CAC-60BF-8431-0ECBA192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131144"/>
            <a:ext cx="6716456" cy="501237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7965" indent="-227965">
              <a:buNone/>
              <a:defRPr sz="1800">
                <a:solidFill>
                  <a:srgbClr val="003319"/>
                </a:solidFill>
              </a:defRPr>
            </a:pPr>
            <a:r>
              <a:rPr lang="en-IN" sz="1200" b="1"/>
              <a:t>Data Ingestion Layer</a:t>
            </a:r>
            <a:endParaRPr lang="en-US" sz="12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Collects multi-source data (satellites, drones, IoT, weather, social feeds).</a:t>
            </a:r>
            <a:endParaRPr lang="en-IN" sz="12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Cleans, validates, and standardizes inputs through ETL pipelines and Kafka streaming for consistent quality.</a:t>
            </a:r>
            <a:endParaRPr lang="en-IN" sz="1200">
              <a:cs typeface="Arial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200" b="1"/>
              <a:t>AI &amp; Analytics Layer</a:t>
            </a:r>
            <a:endParaRPr lang="en-IN" sz="12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Applies ML and NLP models for risk prediction, resource optimization, and misinformation detection.</a:t>
            </a:r>
            <a:endParaRPr lang="en-IN" sz="12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Maintains data lineage and provenance for transparency and explainability.</a:t>
            </a:r>
            <a:endParaRPr lang="en-IN" sz="1200">
              <a:cs typeface="Arial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200" b="1"/>
              <a:t>Data Storage &amp; Integration Layer</a:t>
            </a:r>
            <a:endParaRPr lang="en-IN" sz="12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Hosts a secure, unified cloud data lake integrating FEMA, Red Cross, and NGO systems.</a:t>
            </a:r>
            <a:endParaRPr lang="en-IN" sz="12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Supports API-based data exchange, IAM-controlled access, and audit trails to track all transactions.</a:t>
            </a: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200" b="1">
                <a:ea typeface="+mn-lt"/>
                <a:cs typeface="+mn-lt"/>
              </a:rPr>
              <a:t>Application</a:t>
            </a:r>
            <a:r>
              <a:rPr lang="en-IN" sz="1200" b="1"/>
              <a:t> Layer</a:t>
            </a:r>
            <a:endParaRPr lang="en-IN" sz="12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Interactive dashboards show real-time alerts, maps, and operational insights.</a:t>
            </a:r>
            <a:endParaRPr lang="en-IN" sz="12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Role-based access ensures agencies and responders see relevant data securely.</a:t>
            </a:r>
            <a:endParaRPr lang="en-IN" sz="1200">
              <a:cs typeface="Arial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200"/>
              <a:t> </a:t>
            </a:r>
            <a:r>
              <a:rPr lang="en-IN" sz="1200" b="1"/>
              <a:t>Governance &amp; Security Layer</a:t>
            </a:r>
            <a:endParaRPr lang="en-IN" sz="12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Enforces HEVIDS ethical AI, AES-256 encryption, and continuous security audits.</a:t>
            </a:r>
            <a:endParaRPr lang="en-IN" sz="12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200">
                <a:ea typeface="+mn-lt"/>
                <a:cs typeface="+mn-lt"/>
              </a:rPr>
              <a:t>Includes data quality monitoring, incident logging, and automated backup for resilience</a:t>
            </a:r>
            <a:endParaRPr lang="en-IN" sz="1200">
              <a:cs typeface="Arial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 b="1">
              <a:ea typeface="+mn-lt"/>
              <a:cs typeface="+mn-lt"/>
            </a:endParaRPr>
          </a:p>
          <a:p>
            <a:pPr marL="227965" indent="-227965">
              <a:buNone/>
              <a:defRPr sz="1800">
                <a:solidFill>
                  <a:srgbClr val="003319"/>
                </a:solidFill>
              </a:defRPr>
            </a:pPr>
            <a:endParaRPr lang="en-IN" sz="1800" b="1">
              <a:cs typeface="Arial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 sz="1800" b="1"/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endParaRPr lang="en-IN" sz="1800"/>
          </a:p>
          <a:p>
            <a:pPr marL="227965" indent="-227965">
              <a:defRPr sz="1800">
                <a:solidFill>
                  <a:srgbClr val="003319"/>
                </a:solidFill>
              </a:defRPr>
            </a:pPr>
            <a:endParaRPr lang="en-IN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C322E-48BD-839A-C147-FEBAF78D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280777"/>
            <a:ext cx="6890075" cy="917987"/>
          </a:xfrm>
        </p:spPr>
        <p:txBody>
          <a:bodyPr anchor="t">
            <a:normAutofit fontScale="90000"/>
          </a:bodyPr>
          <a:lstStyle/>
          <a:p>
            <a:r>
              <a:rPr lang="en-US"/>
              <a:t>Proposed AI-Integrated System Architecture</a:t>
            </a:r>
          </a:p>
          <a:p>
            <a:endParaRPr lang="en-US" sz="3000" b="0">
              <a:cs typeface="Arial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423103-CEE2-BF43-D6BC-992657EF5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CE1671-A4FA-C554-6A0C-58243446C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991" y="150163"/>
            <a:ext cx="4873256" cy="586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30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C0F8B-3DF4-68C9-87E7-8969EE5BA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772701"/>
            <a:ext cx="6890075" cy="917987"/>
          </a:xfrm>
        </p:spPr>
        <p:txBody>
          <a:bodyPr anchor="t">
            <a:normAutofit/>
          </a:bodyPr>
          <a:lstStyle/>
          <a:p>
            <a:r>
              <a:rPr lang="en-IN"/>
              <a:t>The HEVIDS Framework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7BAA5-3EC2-EA8C-7456-7A0B28F4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45F13B5-493C-46D9-0759-E94C70BEB2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2629203"/>
              </p:ext>
            </p:extLst>
          </p:nvPr>
        </p:nvGraphicFramePr>
        <p:xfrm>
          <a:off x="402264" y="1855393"/>
          <a:ext cx="6890077" cy="399792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385556">
                  <a:extLst>
                    <a:ext uri="{9D8B030D-6E8A-4147-A177-3AD203B41FA5}">
                      <a16:colId xmlns:a16="http://schemas.microsoft.com/office/drawing/2014/main" val="2424448486"/>
                    </a:ext>
                  </a:extLst>
                </a:gridCol>
                <a:gridCol w="5504521">
                  <a:extLst>
                    <a:ext uri="{9D8B030D-6E8A-4147-A177-3AD203B41FA5}">
                      <a16:colId xmlns:a16="http://schemas.microsoft.com/office/drawing/2014/main" val="533669505"/>
                    </a:ext>
                  </a:extLst>
                </a:gridCol>
              </a:tblGrid>
              <a:tr h="3815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b="0" cap="none" spc="0">
                          <a:solidFill>
                            <a:schemeClr val="tx1"/>
                          </a:solidFill>
                          <a:effectLst/>
                        </a:rPr>
                        <a:t>Principle</a:t>
                      </a:r>
                      <a:endParaRPr lang="en-IN" sz="1400" b="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b="0" cap="none" spc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  <a:endParaRPr lang="en-IN" sz="1400" b="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6379222"/>
                  </a:ext>
                </a:extLst>
              </a:tr>
              <a:tr h="73899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  <a:effectLst/>
                        </a:rPr>
                        <a:t>Harmony</a:t>
                      </a:r>
                      <a:endParaRPr lang="en-IN" sz="14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Aligns AI goals with FEMA and Red Cross missions to save lives; AI recommendations support not replace human decision-makers</a:t>
                      </a:r>
                    </a:p>
                    <a:p>
                      <a:pPr lvl="0" algn="ctr">
                        <a:lnSpc>
                          <a:spcPct val="114999"/>
                        </a:lnSpc>
                        <a:spcAft>
                          <a:spcPts val="1000"/>
                        </a:spcAft>
                        <a:buNone/>
                      </a:pP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932990"/>
                  </a:ext>
                </a:extLst>
              </a:tr>
              <a:tr h="70771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cap="none" spc="0">
                          <a:solidFill>
                            <a:schemeClr val="tx1"/>
                          </a:solidFill>
                          <a:effectLst/>
                        </a:rPr>
                        <a:t>Ethics</a:t>
                      </a:r>
                      <a:endParaRPr lang="en-IN" sz="12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Trains models only on verified, consented, and non-discriminatory data sources; excludes biased or misleading inputs.</a:t>
                      </a:r>
                    </a:p>
                    <a:p>
                      <a:pPr lvl="0" algn="ctr">
                        <a:lnSpc>
                          <a:spcPct val="114999"/>
                        </a:lnSpc>
                        <a:spcAft>
                          <a:spcPts val="1000"/>
                        </a:spcAft>
                        <a:buNone/>
                      </a:pPr>
                      <a:endParaRPr lang="en-US" sz="12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0480016"/>
                  </a:ext>
                </a:extLst>
              </a:tr>
              <a:tr h="55581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  <a:effectLst/>
                        </a:rPr>
                        <a:t>Veracity</a:t>
                      </a:r>
                      <a:endParaRPr lang="en-IN" sz="14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4999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b="0" i="0" u="none" strike="noStrike" cap="none" spc="0" noProof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Validates all incoming data (satellite, sensor, social feeds) for accuracy using data-quality checks and cross-verification.</a:t>
                      </a:r>
                      <a:endParaRPr lang="en-US" sz="1200" b="0" i="0" u="none" strike="noStrike" noProof="0">
                        <a:latin typeface="Arial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8524662"/>
                  </a:ext>
                </a:extLst>
              </a:tr>
              <a:tr h="55581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cap="none" spc="0">
                          <a:solidFill>
                            <a:schemeClr val="tx1"/>
                          </a:solidFill>
                          <a:effectLst/>
                        </a:rPr>
                        <a:t>Integrity</a:t>
                      </a:r>
                      <a:endParaRPr lang="en-IN" sz="12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4999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b="0" i="0" u="none" strike="noStrike" cap="none" spc="0" noProof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Ensures secure data pipelines with end-to-end encryption and blockchain-based audit logs for traceability.</a:t>
                      </a:r>
                      <a:endParaRPr lang="en-US" sz="1800" b="0" i="0" u="none" strike="noStrike" noProof="0">
                        <a:latin typeface="Arial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966110"/>
                  </a:ext>
                </a:extLst>
              </a:tr>
              <a:tr h="70771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  <a:effectLst/>
                        </a:rPr>
                        <a:t>Discernment</a:t>
                      </a:r>
                      <a:endParaRPr lang="en-IN" sz="14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Maintains a “human-in-the-loop” protocol, analysts and responders review AI predictions before action is taken.</a:t>
                      </a:r>
                    </a:p>
                    <a:p>
                      <a:pPr lvl="0" algn="ctr">
                        <a:lnSpc>
                          <a:spcPct val="114999"/>
                        </a:lnSpc>
                        <a:spcAft>
                          <a:spcPts val="1000"/>
                        </a:spcAft>
                        <a:buNone/>
                      </a:pPr>
                      <a:endParaRPr lang="en-US" sz="12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8843779"/>
                  </a:ext>
                </a:extLst>
              </a:tr>
              <a:tr h="3503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cap="none" spc="0">
                          <a:solidFill>
                            <a:schemeClr val="tx1"/>
                          </a:solidFill>
                          <a:effectLst/>
                        </a:rPr>
                        <a:t>Safeguards</a:t>
                      </a:r>
                      <a:endParaRPr lang="en-IN" sz="12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200" cap="none" spc="0">
                          <a:solidFill>
                            <a:schemeClr val="tx1"/>
                          </a:solidFill>
                          <a:effectLst/>
                        </a:rPr>
                        <a:t>Applies strong cybersecurity to ensure continuity even during network failure.</a:t>
                      </a:r>
                      <a:endParaRPr lang="en-IN" sz="1200" cap="none" spc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74258" marR="74258" marT="63240" marB="6324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946012"/>
                  </a:ext>
                </a:extLst>
              </a:tr>
            </a:tbl>
          </a:graphicData>
        </a:graphic>
      </p:graphicFrame>
      <p:pic>
        <p:nvPicPr>
          <p:cNvPr id="6" name="Picture Placeholder 5" descr="A blue hexagon with white text&#10;&#10;AI-generated content may be incorrect.">
            <a:extLst>
              <a:ext uri="{FF2B5EF4-FFF2-40B4-BE49-F238E27FC236}">
                <a16:creationId xmlns:a16="http://schemas.microsoft.com/office/drawing/2014/main" id="{48854342-BA2A-B6D7-D54C-3244E1EE671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5830" r="5830"/>
          <a:stretch/>
        </p:blipFill>
        <p:spPr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2953484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318A-0921-0FC9-2DFB-5CE461C69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5143" y="1685730"/>
            <a:ext cx="6460008" cy="44652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b="1" u="sng" dirty="0"/>
              <a:t>Business Strategy – Mission-Driven Impact</a:t>
            </a:r>
            <a:endParaRPr lang="en-US" sz="1600" u="sng">
              <a:cs typeface="Arial"/>
            </a:endParaRPr>
          </a:p>
          <a:p>
            <a:pPr marL="0" indent="0">
              <a:buNone/>
            </a:pPr>
            <a:r>
              <a:rPr lang="en-US" sz="1600" dirty="0"/>
              <a:t>It predicts, prepares, and protects lives during disasters by enabling data-based decisions for FEMA, Red Cross, and NGOs while ensuring transparency through HEVIDS ethical principles.</a:t>
            </a:r>
            <a:endParaRPr lang="en-US" sz="1600" dirty="0">
              <a:cs typeface="Arial"/>
            </a:endParaRPr>
          </a:p>
          <a:p>
            <a:pPr marL="0" indent="0">
              <a:buNone/>
            </a:pPr>
            <a:endParaRPr lang="en-US" sz="1600" dirty="0">
              <a:cs typeface="Arial"/>
            </a:endParaRPr>
          </a:p>
          <a:p>
            <a:pPr marL="0" indent="0">
              <a:buNone/>
            </a:pPr>
            <a:r>
              <a:rPr lang="en-US" sz="1600" b="1" u="sng" dirty="0"/>
              <a:t>Organizational Strategy – Networked Collaboration</a:t>
            </a:r>
            <a:endParaRPr lang="en-US" sz="1600" u="sng">
              <a:cs typeface="Arial"/>
            </a:endParaRPr>
          </a:p>
          <a:p>
            <a:pPr marL="0" indent="0">
              <a:buNone/>
            </a:pPr>
            <a:r>
              <a:rPr lang="en-US" sz="1600" dirty="0"/>
              <a:t>Unites agencies and partners through shared data and real-time dashboards, establishing clear roles and coordination while promoting training and change management for smooth AI adoption</a:t>
            </a:r>
            <a:endParaRPr lang="en-US" sz="1600" dirty="0">
              <a:cs typeface="Arial"/>
            </a:endParaRPr>
          </a:p>
          <a:p>
            <a:pPr marL="0" indent="0">
              <a:buNone/>
            </a:pPr>
            <a:endParaRPr lang="en-US" sz="1600" dirty="0">
              <a:cs typeface="Arial"/>
            </a:endParaRPr>
          </a:p>
          <a:p>
            <a:pPr marL="0" indent="0">
              <a:buNone/>
            </a:pPr>
            <a:r>
              <a:rPr lang="en-US" sz="1600" b="1" u="sng" dirty="0"/>
              <a:t>Information Systems (IS) Strategy – AI-Powered Backbone</a:t>
            </a:r>
            <a:endParaRPr lang="en-US" sz="1600" u="sng">
              <a:cs typeface="Arial"/>
            </a:endParaRPr>
          </a:p>
          <a:p>
            <a:pPr marL="0" indent="0">
              <a:buNone/>
            </a:pPr>
            <a:r>
              <a:rPr lang="en-US" sz="1600" dirty="0"/>
              <a:t>Built on AWS/Azure with API-based microservices, leveraging ML and NLP for forecasting, resource allocation, and misinformation control while ensuring encryption, security, and ethical compliance through HEVIDS governance.</a:t>
            </a:r>
            <a:endParaRPr lang="en-US" sz="1600" dirty="0">
              <a:cs typeface="Arial"/>
            </a:endParaRPr>
          </a:p>
          <a:p>
            <a:pPr marL="227965" indent="-227965"/>
            <a:endParaRPr lang="en-US" sz="1300"/>
          </a:p>
          <a:p>
            <a:pPr marL="227965" indent="-227965"/>
            <a:endParaRPr lang="en-US" sz="1300"/>
          </a:p>
          <a:p>
            <a:pPr marL="227965" indent="-227965"/>
            <a:endParaRPr lang="en-US" sz="1300"/>
          </a:p>
          <a:p>
            <a:pPr marL="227965" indent="-227965"/>
            <a:endParaRPr lang="en-US" sz="1300"/>
          </a:p>
        </p:txBody>
      </p:sp>
      <p:pic>
        <p:nvPicPr>
          <p:cNvPr id="9" name="Picture 8" descr="A green triangle with black text&#10;&#10;AI-generated content may be incorrect.">
            <a:extLst>
              <a:ext uri="{FF2B5EF4-FFF2-40B4-BE49-F238E27FC236}">
                <a16:creationId xmlns:a16="http://schemas.microsoft.com/office/drawing/2014/main" id="{C3061AC9-28B6-3E4B-DCD8-3A8270123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421" y="2411836"/>
            <a:ext cx="5313547" cy="203393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1C4968-F916-ED8A-BAC6-4B65306C7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21" y="179966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IN"/>
              <a:t>IS Strategy Triangle Alignment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A37CC-C945-3337-1F76-8EF6EA35B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1E32DF-55D5-55CC-1FF1-50CAB86651D7}"/>
              </a:ext>
            </a:extLst>
          </p:cNvPr>
          <p:cNvCxnSpPr/>
          <p:nvPr/>
        </p:nvCxnSpPr>
        <p:spPr>
          <a:xfrm>
            <a:off x="9856150" y="2877084"/>
            <a:ext cx="662298" cy="101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908006D-A638-423D-2290-4854F91195FA}"/>
              </a:ext>
            </a:extLst>
          </p:cNvPr>
          <p:cNvCxnSpPr/>
          <p:nvPr/>
        </p:nvCxnSpPr>
        <p:spPr>
          <a:xfrm flipH="1" flipV="1">
            <a:off x="8659739" y="4308505"/>
            <a:ext cx="1780373" cy="1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CB31D7-86B9-A8F0-92ED-5AF6D5262080}"/>
              </a:ext>
            </a:extLst>
          </p:cNvPr>
          <p:cNvCxnSpPr/>
          <p:nvPr/>
        </p:nvCxnSpPr>
        <p:spPr>
          <a:xfrm flipV="1">
            <a:off x="8510186" y="2756016"/>
            <a:ext cx="883063" cy="1296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91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1863C9-1F44-973A-35F9-B6EDDDACC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17" y="378409"/>
            <a:ext cx="11865226" cy="926847"/>
          </a:xfrm>
        </p:spPr>
        <p:txBody>
          <a:bodyPr/>
          <a:lstStyle/>
          <a:p>
            <a:r>
              <a:rPr lang="en-US" b="0">
                <a:ea typeface="+mj-lt"/>
                <a:cs typeface="+mj-lt"/>
              </a:rPr>
              <a:t>Strategic Framework Alignment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01FDC-27AC-2BCC-EF0F-B1680E342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694" y="6307728"/>
            <a:ext cx="8061251" cy="273050"/>
          </a:xfrm>
        </p:spPr>
        <p:txBody>
          <a:bodyPr/>
          <a:lstStyle/>
          <a:p>
            <a:r>
              <a:rPr lang="en-US"/>
              <a:t>UNIVERSITY OF SOUTH FLORIDA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24ECFE6-6F91-B8C8-E5F8-3F417C210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637618"/>
              </p:ext>
            </p:extLst>
          </p:nvPr>
        </p:nvGraphicFramePr>
        <p:xfrm>
          <a:off x="469604" y="2175244"/>
          <a:ext cx="11255257" cy="3336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4860">
                  <a:extLst>
                    <a:ext uri="{9D8B030D-6E8A-4147-A177-3AD203B41FA5}">
                      <a16:colId xmlns:a16="http://schemas.microsoft.com/office/drawing/2014/main" val="692512647"/>
                    </a:ext>
                  </a:extLst>
                </a:gridCol>
                <a:gridCol w="9210397">
                  <a:extLst>
                    <a:ext uri="{9D8B030D-6E8A-4147-A177-3AD203B41FA5}">
                      <a16:colId xmlns:a16="http://schemas.microsoft.com/office/drawing/2014/main" val="792488337"/>
                    </a:ext>
                  </a:extLst>
                </a:gridCol>
              </a:tblGrid>
              <a:tr h="69790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0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Framework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How </a:t>
                      </a:r>
                      <a:r>
                        <a:rPr lang="en-US" sz="2000" b="0" i="0" u="none" strike="noStrike" noProof="0" dirty="0" err="1">
                          <a:solidFill>
                            <a:schemeClr val="bg1"/>
                          </a:solidFill>
                          <a:latin typeface="Arial"/>
                        </a:rPr>
                        <a:t>RescueNet</a:t>
                      </a:r>
                      <a:r>
                        <a:rPr lang="en-US" sz="2000" b="0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 Aligns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090979"/>
                  </a:ext>
                </a:extLst>
              </a:tr>
              <a:tr h="78336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Digital Transformation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latin typeface="Arial"/>
                      </a:endParaRPr>
                    </a:p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Transforms traditional, manual disaster management into a </a:t>
                      </a:r>
                      <a:r>
                        <a:rPr lang="en-US" sz="1600" b="1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data-driven ecosystem</a:t>
                      </a:r>
                      <a:r>
                        <a:rPr lang="en-US" sz="16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 using AI for prediction, drone and IoT integration for real-time visibility, and automated alerts for faster response.</a:t>
                      </a:r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6630752"/>
                  </a:ext>
                </a:extLst>
              </a:tr>
              <a:tr h="6047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COBIT 5 / 2019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5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Establishes </a:t>
                      </a:r>
                      <a:r>
                        <a:rPr lang="en-US" sz="1500" b="1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governance objectives and control mechanisms</a:t>
                      </a:r>
                      <a:r>
                        <a:rPr lang="en-US" sz="15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 through the </a:t>
                      </a:r>
                      <a:r>
                        <a:rPr lang="en-US" sz="1500" b="1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HEVIDS Ethics Board</a:t>
                      </a:r>
                      <a:r>
                        <a:rPr lang="en-US" sz="15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, quarterly audits, and defined accountability for data, risk, and AI model integrity.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612560"/>
                  </a:ext>
                </a:extLst>
              </a:tr>
              <a:tr h="6047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ISO 27001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5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Implements </a:t>
                      </a:r>
                      <a:r>
                        <a:rPr lang="en-US" sz="1500" b="1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information-security standards</a:t>
                      </a:r>
                      <a:r>
                        <a:rPr lang="en-US" sz="15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 including encryption, secure cloud storage, identity management, and continuous monitoring to protect sensitive disaster and citizen data.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322680"/>
                  </a:ext>
                </a:extLst>
              </a:tr>
              <a:tr h="63656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600" b="0" i="0" u="none" strike="noStrike" noProof="0" dirty="0"/>
                        <a:t>Business–IT Alignment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500" b="0" i="0" u="none" strike="noStrike" noProof="0" dirty="0"/>
                        <a:t>Aligns </a:t>
                      </a:r>
                      <a:r>
                        <a:rPr lang="en-US" sz="1500" b="1" i="0" u="none" strike="noStrike" noProof="0" dirty="0" err="1"/>
                        <a:t>RescueNet’s</a:t>
                      </a:r>
                      <a:r>
                        <a:rPr lang="en-US" sz="1500" b="1" i="0" u="none" strike="noStrike" noProof="0" dirty="0"/>
                        <a:t> humanitarian mission</a:t>
                      </a:r>
                      <a:r>
                        <a:rPr lang="en-US" sz="1500" b="0" i="0" u="none" strike="noStrike" noProof="0" dirty="0"/>
                        <a:t> with its </a:t>
                      </a:r>
                      <a:r>
                        <a:rPr lang="en-US" sz="1500" b="1" i="0" u="none" strike="noStrike" noProof="0" dirty="0"/>
                        <a:t>AI and cloud infrastructure</a:t>
                      </a:r>
                      <a:r>
                        <a:rPr lang="en-US" sz="1500" b="0" i="0" u="none" strike="noStrike" noProof="0" dirty="0"/>
                        <a:t>, ensuring that technology directly supports field operations, decision dashboards, and cross-agency coordination.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2100617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25B93AD2-5371-641C-78AB-44961EA9B077}"/>
              </a:ext>
            </a:extLst>
          </p:cNvPr>
          <p:cNvSpPr txBox="1"/>
          <p:nvPr/>
        </p:nvSpPr>
        <p:spPr>
          <a:xfrm>
            <a:off x="468034" y="1184329"/>
            <a:ext cx="100796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ea typeface="+mn-lt"/>
                <a:cs typeface="+mn-lt"/>
              </a:rPr>
              <a:t>RescueNet</a:t>
            </a:r>
            <a:r>
              <a:rPr lang="en-US">
                <a:ea typeface="+mn-lt"/>
                <a:cs typeface="+mn-lt"/>
              </a:rPr>
              <a:t> aligns with global enterprise frameworks to ensure responsible, efficient, and scalable AI implementation in disaster management.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34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42D22-00EF-1A45-32FD-B03CD3A12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EE46D-6AE2-C03F-8DB8-40E3C3C01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6463" y="1616787"/>
            <a:ext cx="11416765" cy="43513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7965" indent="-227965">
              <a:buFont typeface="Arial"/>
              <a:buChar char="•"/>
            </a:pPr>
            <a:endParaRPr lang="en-IN" sz="1500">
              <a:solidFill>
                <a:schemeClr val="tx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IN" sz="2000">
              <a:solidFill>
                <a:schemeClr val="tx1"/>
              </a:solidFill>
              <a:cs typeface="Arial"/>
            </a:endParaRPr>
          </a:p>
          <a:p>
            <a:pPr marL="227965" indent="-227965"/>
            <a:endParaRPr lang="en-IN" sz="2000" b="1">
              <a:cs typeface="Arial" panose="020B0604020202020204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081EC6-C5B7-5742-CA38-6BF71673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618" y="95049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IN"/>
              <a:t>Governance Structure &amp; Risk Management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583DB-2BCF-3090-5E47-8D4F90BE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9D96B-7931-6C7E-7B4C-5A148888A941}"/>
              </a:ext>
            </a:extLst>
          </p:cNvPr>
          <p:cNvSpPr txBox="1"/>
          <p:nvPr/>
        </p:nvSpPr>
        <p:spPr>
          <a:xfrm>
            <a:off x="5141088" y="1832657"/>
            <a:ext cx="6780835" cy="39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1BD7CD-8969-9F94-6340-F5C966EA5526}"/>
              </a:ext>
            </a:extLst>
          </p:cNvPr>
          <p:cNvSpPr txBox="1"/>
          <p:nvPr/>
        </p:nvSpPr>
        <p:spPr>
          <a:xfrm>
            <a:off x="511215" y="1252571"/>
            <a:ext cx="10394949" cy="32624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Executive Steering Committee:</a:t>
            </a:r>
            <a:r>
              <a:rPr lang="en-US" sz="1600" dirty="0">
                <a:ea typeface="+mn-lt"/>
                <a:cs typeface="+mn-lt"/>
              </a:rPr>
              <a:t> Defines mission, funding, and policy direction.</a:t>
            </a:r>
            <a:endParaRPr lang="en-US" sz="1600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AI Ethics Board (HEVIDS):</a:t>
            </a:r>
            <a:r>
              <a:rPr lang="en-US" sz="1600" dirty="0">
                <a:ea typeface="+mn-lt"/>
                <a:cs typeface="+mn-lt"/>
              </a:rPr>
              <a:t> Reviews bias, fairness, and explainability in models.</a:t>
            </a:r>
            <a:endParaRPr lang="en-US" sz="1600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Data Governance Team:</a:t>
            </a:r>
            <a:r>
              <a:rPr lang="en-US" sz="1600" dirty="0">
                <a:ea typeface="+mn-lt"/>
                <a:cs typeface="+mn-lt"/>
              </a:rPr>
              <a:t> Ensures data accuracy, provenance, and secure sharing.</a:t>
            </a:r>
            <a:endParaRPr lang="en-US" sz="1600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Technical Operations:</a:t>
            </a:r>
            <a:r>
              <a:rPr lang="en-US" sz="1600" dirty="0">
                <a:ea typeface="+mn-lt"/>
                <a:cs typeface="+mn-lt"/>
              </a:rPr>
              <a:t> Manages uptime, cybersecurity, and cloud infrastructure.</a:t>
            </a:r>
            <a:endParaRPr lang="en-US" sz="1600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Compliance &amp; Audit:</a:t>
            </a:r>
            <a:r>
              <a:rPr lang="en-US" sz="1600" dirty="0">
                <a:ea typeface="+mn-lt"/>
                <a:cs typeface="+mn-lt"/>
              </a:rPr>
              <a:t> Conducts ISO 27001 / COBIT reviews, enforces GDPR, FISMA, HIPAA.</a:t>
            </a:r>
            <a:endParaRPr lang="en-US" sz="1600" dirty="0"/>
          </a:p>
          <a:p>
            <a:pPr marL="285750" indent="-285750" algn="l">
              <a:buFont typeface="Arial"/>
              <a:buChar char="•"/>
            </a:pPr>
            <a:endParaRPr lang="en-US">
              <a:cs typeface="Arial"/>
            </a:endParaRPr>
          </a:p>
          <a:p>
            <a:r>
              <a:rPr lang="en-US" b="1" dirty="0">
                <a:ea typeface="+mn-lt"/>
                <a:cs typeface="+mn-lt"/>
              </a:rPr>
              <a:t>Risk Areas &amp; Mitigation Approaches</a:t>
            </a:r>
            <a:endParaRPr lang="en-US" b="1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endParaRPr lang="en-US">
              <a:cs typeface="Arial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8E288BA-7405-E38D-F9B3-1DD7EEEE1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5041883"/>
              </p:ext>
            </p:extLst>
          </p:nvPr>
        </p:nvGraphicFramePr>
        <p:xfrm>
          <a:off x="512747" y="3339981"/>
          <a:ext cx="8168638" cy="2623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7569">
                  <a:extLst>
                    <a:ext uri="{9D8B030D-6E8A-4147-A177-3AD203B41FA5}">
                      <a16:colId xmlns:a16="http://schemas.microsoft.com/office/drawing/2014/main" val="288344146"/>
                    </a:ext>
                  </a:extLst>
                </a:gridCol>
                <a:gridCol w="5381069">
                  <a:extLst>
                    <a:ext uri="{9D8B030D-6E8A-4147-A177-3AD203B41FA5}">
                      <a16:colId xmlns:a16="http://schemas.microsoft.com/office/drawing/2014/main" val="94800457"/>
                    </a:ext>
                  </a:extLst>
                </a:gridCol>
              </a:tblGrid>
              <a:tr h="39880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Risk Area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Mitigation Approach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7191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AI Bias &amp; Fairness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Ongoing bias testing, retraining, and Ethics Board review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5865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Data Privacy &amp; Security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Encryption, anonymization, IAM, and audit trails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516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Model Explainability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Transparent dashboards + human validation loop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162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System Reliability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Multi-cloud redundancy, 24/7 monitoring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734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Integration Risk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Phased rollout and sandbox testing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7960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>
                          <a:latin typeface="Arial"/>
                        </a:rPr>
                        <a:t>Regulatory Compliance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 dirty="0"/>
                        <a:t>Quarterly audits </a:t>
                      </a:r>
                      <a:r>
                        <a:rPr lang="en-US" sz="1600" b="0" i="0" u="none" strike="noStrike" noProof="0" dirty="0">
                          <a:latin typeface="Arial"/>
                        </a:rPr>
                        <a:t>&amp; HEVIDS-aligned governance policies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8305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869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7ECCE3-068D-CFD5-D942-87CC7F3D3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187" y="1870"/>
            <a:ext cx="8532851" cy="910087"/>
          </a:xfrm>
        </p:spPr>
        <p:txBody>
          <a:bodyPr anchor="b">
            <a:normAutofit/>
          </a:bodyPr>
          <a:lstStyle/>
          <a:p>
            <a:r>
              <a:rPr lang="en-IN" sz="3600" b="1" dirty="0"/>
              <a:t>Cybersecurity Risks &amp; Mitigation</a:t>
            </a:r>
            <a:endParaRPr lang="en-US" sz="3600" b="1" dirty="0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ED49638E-EC5E-746F-8F45-BD0174EBA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9445" y="1104360"/>
            <a:ext cx="4600015" cy="50506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solidFill>
                  <a:schemeClr val="tx1"/>
                </a:solidFill>
                <a:cs typeface="Arial"/>
              </a:rPr>
              <a:t>Cybersecurity ensures </a:t>
            </a:r>
            <a:r>
              <a:rPr lang="en-IN" dirty="0" err="1">
                <a:solidFill>
                  <a:schemeClr val="tx1"/>
                </a:solidFill>
                <a:cs typeface="Arial"/>
              </a:rPr>
              <a:t>RescueNet’s</a:t>
            </a:r>
            <a:r>
              <a:rPr lang="en-IN" dirty="0">
                <a:solidFill>
                  <a:schemeClr val="tx1"/>
                </a:solidFill>
                <a:cs typeface="Arial"/>
              </a:rPr>
              <a:t> reliability through NIST CSF and HEVIDS, keeping data secure, resilient, and ethical during high-pressure disaster operations.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NIST CSF Implementation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Identify: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Asset inventory + risk classification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Protect: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Zero-Trust, MFA, AES-256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Detect: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AI threat detection + continuous monitoring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Respond: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Incident playbooks + coordination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Recover: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Redundant cloud + automated backups</a:t>
            </a:r>
            <a:endParaRPr lang="en-US" dirty="0">
              <a:solidFill>
                <a:schemeClr val="tx1"/>
              </a:solidFill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1C940-EDA5-3410-B32C-B1938213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2B295A-ECB0-847C-59C6-64AD689573FF}"/>
              </a:ext>
            </a:extLst>
          </p:cNvPr>
          <p:cNvSpPr txBox="1"/>
          <p:nvPr/>
        </p:nvSpPr>
        <p:spPr>
          <a:xfrm>
            <a:off x="562252" y="3595456"/>
            <a:ext cx="2743199" cy="3657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ECFB9F2-5336-1AE4-BBD7-9AFF1D1271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3804260"/>
              </p:ext>
            </p:extLst>
          </p:nvPr>
        </p:nvGraphicFramePr>
        <p:xfrm>
          <a:off x="5140056" y="1030557"/>
          <a:ext cx="6656475" cy="5307044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218825">
                  <a:extLst>
                    <a:ext uri="{9D8B030D-6E8A-4147-A177-3AD203B41FA5}">
                      <a16:colId xmlns:a16="http://schemas.microsoft.com/office/drawing/2014/main" val="4283063181"/>
                    </a:ext>
                  </a:extLst>
                </a:gridCol>
                <a:gridCol w="2218825">
                  <a:extLst>
                    <a:ext uri="{9D8B030D-6E8A-4147-A177-3AD203B41FA5}">
                      <a16:colId xmlns:a16="http://schemas.microsoft.com/office/drawing/2014/main" val="140762773"/>
                    </a:ext>
                  </a:extLst>
                </a:gridCol>
                <a:gridCol w="2218825">
                  <a:extLst>
                    <a:ext uri="{9D8B030D-6E8A-4147-A177-3AD203B41FA5}">
                      <a16:colId xmlns:a16="http://schemas.microsoft.com/office/drawing/2014/main" val="4052582146"/>
                    </a:ext>
                  </a:extLst>
                </a:gridCol>
              </a:tblGrid>
              <a:tr h="231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Risk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Mitigation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Impact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621851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Data Breach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Zero-Trust + MFA + Encryption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Protects sensitive data and maintains trust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374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Ransomware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AI threat detection + monitoring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Prevents system lockouts during crises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980441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DDoS Attacks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Rate-limiting + geo-redundant cloud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Keeps platform available in emergencies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0524851"/>
                  </a:ext>
                </a:extLst>
              </a:tr>
              <a:tr h="4077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Data Tampering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Blockchain logs + data validation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Ensures decisions use accurate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911289"/>
                  </a:ext>
                </a:extLst>
              </a:tr>
              <a:tr h="4077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Supply Chain Weakness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Vendor checks + sandbox testing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Stops failures from third-party tools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6590165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Insider Threats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Least-privilege access + audit logs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Reduces misuse and improves accountability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259140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Compliance Violations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GDPR/HIPAA policies + audits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Avoids legal risk and protects privacy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5512174"/>
                  </a:ext>
                </a:extLst>
              </a:tr>
              <a:tr h="5838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AI Bias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Bias audits + human oversight (HEVIDS)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Ensures fair and transparent AI decisions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0213090"/>
                  </a:ext>
                </a:extLst>
              </a:tr>
            </a:tbl>
          </a:graphicData>
        </a:graphic>
      </p:graphicFrame>
      <p:pic>
        <p:nvPicPr>
          <p:cNvPr id="6" name="Picture 5" descr="A diagram of a system&#10;&#10;AI-generated content may be incorrect.">
            <a:extLst>
              <a:ext uri="{FF2B5EF4-FFF2-40B4-BE49-F238E27FC236}">
                <a16:creationId xmlns:a16="http://schemas.microsoft.com/office/drawing/2014/main" id="{124B78CB-C631-2903-81C0-CA0242EF4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005" y="4380960"/>
            <a:ext cx="2101612" cy="166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801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2389-AC16-95F6-8EA8-0509C4A8F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" y="-8961"/>
            <a:ext cx="11410507" cy="1325563"/>
          </a:xfrm>
        </p:spPr>
        <p:txBody>
          <a:bodyPr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Change Management &amp; Implementation Strategy</a:t>
            </a:r>
            <a:endParaRPr lang="en-US" sz="3600"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EAC4B-D624-7869-2C44-937D2625B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04" y="1418043"/>
            <a:ext cx="6080938" cy="46038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500" b="1">
              <a:cs typeface="Arial"/>
            </a:endParaRPr>
          </a:p>
          <a:p>
            <a:pPr marL="0" indent="0">
              <a:buNone/>
            </a:pPr>
            <a:endParaRPr lang="en-US" sz="1500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F794C-5312-5732-5713-D945E5209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UNIVERSITY OF SOUTH FLORIDA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F6E088-EBB7-E3EA-82C4-3BA34AD3DB2C}"/>
              </a:ext>
            </a:extLst>
          </p:cNvPr>
          <p:cNvSpPr txBox="1"/>
          <p:nvPr/>
        </p:nvSpPr>
        <p:spPr>
          <a:xfrm>
            <a:off x="538697" y="1313284"/>
            <a:ext cx="6096000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 </a:t>
            </a:r>
            <a:r>
              <a:rPr lang="en-US" sz="1600" b="1" dirty="0"/>
              <a:t>1. Phased Rollout</a:t>
            </a:r>
            <a:endParaRPr lang="en-US" sz="1600" b="1" dirty="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Pilot → Scale → Institutionalize</a:t>
            </a:r>
            <a:endParaRPr lang="en-US" sz="1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Gradual adoption with feedback checkpoints</a:t>
            </a:r>
            <a:endParaRPr lang="en-US" sz="1600">
              <a:cs typeface="Arial"/>
            </a:endParaRPr>
          </a:p>
          <a:p>
            <a:endParaRPr lang="en-US" sz="1600" dirty="0">
              <a:cs typeface="Arial" panose="020B0604020202020204"/>
            </a:endParaRPr>
          </a:p>
          <a:p>
            <a:r>
              <a:rPr lang="en-US" sz="1600" b="1" dirty="0"/>
              <a:t> 2. Stakeholder Engagement</a:t>
            </a:r>
            <a:endParaRPr lang="en-US" sz="1600" b="1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Regular briefings, workshops &amp; transparent reporting</a:t>
            </a:r>
            <a:endParaRPr lang="en-US" sz="1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Two-way communication channels for feedback</a:t>
            </a:r>
            <a:endParaRPr lang="en-US" sz="1600">
              <a:cs typeface="Arial"/>
            </a:endParaRPr>
          </a:p>
          <a:p>
            <a:endParaRPr lang="en-US" sz="1600" dirty="0">
              <a:cs typeface="Arial"/>
            </a:endParaRPr>
          </a:p>
          <a:p>
            <a:r>
              <a:rPr lang="en-US" sz="1600" b="1" dirty="0"/>
              <a:t> 3. Training &amp; Development</a:t>
            </a:r>
            <a:endParaRPr lang="en-US" sz="1600" b="1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Role-based modules for executives, analysts, and responders</a:t>
            </a:r>
            <a:endParaRPr lang="en-US" sz="1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Ongoing simulation drills &amp; refresher sessions</a:t>
            </a:r>
            <a:endParaRPr lang="en-US" sz="1600">
              <a:cs typeface="Arial"/>
            </a:endParaRPr>
          </a:p>
          <a:p>
            <a:endParaRPr lang="en-US" sz="1600" dirty="0">
              <a:cs typeface="Arial"/>
            </a:endParaRPr>
          </a:p>
          <a:p>
            <a:r>
              <a:rPr lang="en-US" sz="1600" b="1" dirty="0"/>
              <a:t> 4. Feedback &amp; Adaptation</a:t>
            </a:r>
            <a:endParaRPr lang="en-US" sz="1600" b="1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Built-in feedback loops &amp; KPI tracking</a:t>
            </a:r>
            <a:endParaRPr lang="en-US" sz="1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Model updates based on user insights</a:t>
            </a:r>
            <a:endParaRPr lang="en-US" sz="1600">
              <a:cs typeface="Arial"/>
            </a:endParaRPr>
          </a:p>
          <a:p>
            <a:endParaRPr lang="en-US" sz="1600" dirty="0">
              <a:cs typeface="Arial" panose="020B0604020202020204"/>
            </a:endParaRPr>
          </a:p>
          <a:p>
            <a:r>
              <a:rPr lang="en-US" sz="1600" b="1" dirty="0"/>
              <a:t>5. Theoretical Foundation</a:t>
            </a:r>
            <a:endParaRPr lang="en-US" sz="1600" b="1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Guided by Kotter’s 8-Step Model &amp; Lewin’s Change Theory</a:t>
            </a:r>
            <a:endParaRPr lang="en-US" sz="1600">
              <a:cs typeface="Arial"/>
            </a:endParaRPr>
          </a:p>
          <a:p>
            <a:pPr marL="228600" indent="-228600">
              <a:buFont typeface=""/>
              <a:buChar char="•"/>
            </a:pPr>
            <a:r>
              <a:rPr lang="en-US" sz="1600" dirty="0"/>
              <a:t>Focus on culture, motivation, and sustained adoption</a:t>
            </a:r>
            <a:endParaRPr lang="en-US" sz="1600">
              <a:cs typeface="Arial"/>
            </a:endParaRPr>
          </a:p>
          <a:p>
            <a:pPr algn="ctr"/>
            <a:endParaRPr lang="en-US"/>
          </a:p>
        </p:txBody>
      </p:sp>
      <p:pic>
        <p:nvPicPr>
          <p:cNvPr id="9" name="Picture 8" descr="A diagram of a relationship between a child and a child&#10;&#10;AI-generated content may be incorrect.">
            <a:extLst>
              <a:ext uri="{FF2B5EF4-FFF2-40B4-BE49-F238E27FC236}">
                <a16:creationId xmlns:a16="http://schemas.microsoft.com/office/drawing/2014/main" id="{6BCC178B-DD7B-6D03-88CC-2ED893BAD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782" y="1317745"/>
            <a:ext cx="4887113" cy="486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93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1C215-36C0-4ECE-95AD-429FFC47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62" y="457200"/>
            <a:ext cx="4386763" cy="1600200"/>
          </a:xfrm>
        </p:spPr>
        <p:txBody>
          <a:bodyPr anchor="b">
            <a:normAutofit/>
          </a:bodyPr>
          <a:lstStyle/>
          <a:p>
            <a:r>
              <a:rPr lang="en-IN"/>
              <a:t>Integration &amp; Deployment Strategy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BC45D-B534-796F-16BD-F8AB6FD80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227965" indent="-227965"/>
            <a:endParaRPr lang="en-US" b="1"/>
          </a:p>
          <a:p>
            <a:pPr marL="0" indent="0">
              <a:buNone/>
            </a:pPr>
            <a:endParaRPr lang="en-US" b="1"/>
          </a:p>
          <a:p>
            <a:pPr marL="227965" indent="-227965"/>
            <a:endParaRPr lang="en-US"/>
          </a:p>
          <a:p>
            <a:pPr marL="227965" indent="-227965"/>
            <a:endParaRPr lang="en-US" b="1"/>
          </a:p>
          <a:p>
            <a:pPr marL="227965" indent="-227965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A7F0FA-2644-63E6-2905-9EDADDF9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65241CC-327E-6BA8-5B5B-2D15E3C2C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861764"/>
              </p:ext>
            </p:extLst>
          </p:nvPr>
        </p:nvGraphicFramePr>
        <p:xfrm>
          <a:off x="5183188" y="1379767"/>
          <a:ext cx="6172202" cy="4088946"/>
        </p:xfrm>
        <a:graphic>
          <a:graphicData uri="http://schemas.openxmlformats.org/drawingml/2006/table">
            <a:tbl>
              <a:tblPr bandRow="1">
                <a:noFill/>
                <a:tableStyleId>{5C22544A-7EE6-4342-B048-85BDC9FD1C3A}</a:tableStyleId>
              </a:tblPr>
              <a:tblGrid>
                <a:gridCol w="1986412">
                  <a:extLst>
                    <a:ext uri="{9D8B030D-6E8A-4147-A177-3AD203B41FA5}">
                      <a16:colId xmlns:a16="http://schemas.microsoft.com/office/drawing/2014/main" val="3299488826"/>
                    </a:ext>
                  </a:extLst>
                </a:gridCol>
                <a:gridCol w="2160116">
                  <a:extLst>
                    <a:ext uri="{9D8B030D-6E8A-4147-A177-3AD203B41FA5}">
                      <a16:colId xmlns:a16="http://schemas.microsoft.com/office/drawing/2014/main" val="299496529"/>
                    </a:ext>
                  </a:extLst>
                </a:gridCol>
                <a:gridCol w="2025674">
                  <a:extLst>
                    <a:ext uri="{9D8B030D-6E8A-4147-A177-3AD203B41FA5}">
                      <a16:colId xmlns:a16="http://schemas.microsoft.com/office/drawing/2014/main" val="14881659"/>
                    </a:ext>
                  </a:extLst>
                </a:gridCol>
              </a:tblGrid>
              <a:tr h="4157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bg1"/>
                          </a:solidFill>
                        </a:rPr>
                        <a:t>Phase</a:t>
                      </a:r>
                      <a:endParaRPr lang="en-GB" sz="1200">
                        <a:solidFill>
                          <a:schemeClr val="bg1"/>
                        </a:solidFill>
                      </a:endParaRPr>
                    </a:p>
                  </a:txBody>
                  <a:tcPr marL="171324" marR="102795" marT="102795" marB="102795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0067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bg1"/>
                          </a:solidFill>
                        </a:rPr>
                        <a:t>Technical Focus</a:t>
                      </a:r>
                      <a:endParaRPr lang="en-GB" sz="1200">
                        <a:solidFill>
                          <a:schemeClr val="bg1"/>
                        </a:solidFill>
                      </a:endParaRP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0067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bg1"/>
                          </a:solidFill>
                        </a:rPr>
                        <a:t>Key Outcome</a:t>
                      </a:r>
                      <a:endParaRPr lang="en-GB" sz="1200">
                        <a:solidFill>
                          <a:schemeClr val="bg1"/>
                        </a:solidFill>
                      </a:endParaRP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0067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421605"/>
                  </a:ext>
                </a:extLst>
              </a:tr>
              <a:tr h="9639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 – Pilot Launch</a:t>
                      </a:r>
                      <a:endParaRPr lang="en-GB" sz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71324" marR="102795" marT="102795" marB="102795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Deploy containerized AI modules in one FEMA region; test data pipelines &amp; API latency.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Validate model accuracy &amp; integration stability.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466830"/>
                  </a:ext>
                </a:extLst>
              </a:tr>
              <a:tr h="9639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 – National Rollout</a:t>
                      </a:r>
                      <a:endParaRPr lang="en-GB" sz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71324" marR="102795" marT="102795" marB="102795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Connect state agencies via secure VPN and API gateway, establish 24/7 monitoring dashboards.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Enable nationwide real-time situational awareness.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440346"/>
                  </a:ext>
                </a:extLst>
              </a:tr>
              <a:tr h="781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 – Global Partnership Expansion</a:t>
                      </a:r>
                      <a:endParaRPr lang="en-GB" sz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71324" marR="102795" marT="102795" marB="102795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Add multilingual AI models &amp; international cloud nodes (UN, WHO).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Achieve global interoperability for cross-border response.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255990"/>
                  </a:ext>
                </a:extLst>
              </a:tr>
              <a:tr h="9639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 – Continuous Optimization</a:t>
                      </a:r>
                      <a:endParaRPr lang="en-GB" sz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171324" marR="102795" marT="102795" marB="102795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Retrain models with new disaster datasets; apply </a:t>
                      </a:r>
                      <a:r>
                        <a:rPr lang="en-GB" sz="120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MLOps</a:t>
                      </a: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for automated updates.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Enhance predictive accuracy &amp; reduce response latency.</a:t>
                      </a:r>
                    </a:p>
                  </a:txBody>
                  <a:tcPr marL="171324" marR="102795" marT="102795" marB="102795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2273538"/>
                  </a:ext>
                </a:extLst>
              </a:tr>
            </a:tbl>
          </a:graphicData>
        </a:graphic>
      </p:graphicFrame>
      <p:pic>
        <p:nvPicPr>
          <p:cNvPr id="7" name="Picture 6" descr="A diagram of a global partner expansion&#10;&#10;AI-generated content may be incorrect.">
            <a:extLst>
              <a:ext uri="{FF2B5EF4-FFF2-40B4-BE49-F238E27FC236}">
                <a16:creationId xmlns:a16="http://schemas.microsoft.com/office/drawing/2014/main" id="{ADAA643B-3D0D-E5AB-16A2-D8C429EAE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62" y="2624816"/>
            <a:ext cx="4764220" cy="147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95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 descr="A light bulb with a tangled line drawn on it&#10;&#10;AI-generated content may be incorrect.">
            <a:extLst>
              <a:ext uri="{FF2B5EF4-FFF2-40B4-BE49-F238E27FC236}">
                <a16:creationId xmlns:a16="http://schemas.microsoft.com/office/drawing/2014/main" id="{64FBCD94-617B-64BD-0263-82FE06E9CF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6473175" y="2356516"/>
            <a:ext cx="5520070" cy="3243041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689F233-AA04-D31F-1B81-7E0E68513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US" b="0"/>
              <a:t>Training &amp; Development Strategy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D239E-AD7C-EF0C-D8D4-7F93DFBAE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graphicFrame>
        <p:nvGraphicFramePr>
          <p:cNvPr id="24" name="Content Placeholder 23">
            <a:extLst>
              <a:ext uri="{FF2B5EF4-FFF2-40B4-BE49-F238E27FC236}">
                <a16:creationId xmlns:a16="http://schemas.microsoft.com/office/drawing/2014/main" id="{32AE9A02-52CB-6827-31B2-DFA0A7625F4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49777412"/>
              </p:ext>
            </p:extLst>
          </p:nvPr>
        </p:nvGraphicFramePr>
        <p:xfrm>
          <a:off x="401052" y="1671052"/>
          <a:ext cx="5940842" cy="436558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075134">
                  <a:extLst>
                    <a:ext uri="{9D8B030D-6E8A-4147-A177-3AD203B41FA5}">
                      <a16:colId xmlns:a16="http://schemas.microsoft.com/office/drawing/2014/main" val="1971049553"/>
                    </a:ext>
                  </a:extLst>
                </a:gridCol>
                <a:gridCol w="3865708">
                  <a:extLst>
                    <a:ext uri="{9D8B030D-6E8A-4147-A177-3AD203B41FA5}">
                      <a16:colId xmlns:a16="http://schemas.microsoft.com/office/drawing/2014/main" val="4183147585"/>
                    </a:ext>
                  </a:extLst>
                </a:gridCol>
              </a:tblGrid>
              <a:tr h="3512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Focus Area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Summary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2024322989"/>
                  </a:ext>
                </a:extLst>
              </a:tr>
              <a:tr h="802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Capacity Building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Scenario-based AI and data training helps responders make fast, ethical, data-driven decisions.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2685946391"/>
                  </a:ext>
                </a:extLst>
              </a:tr>
              <a:tr h="802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Hybrid Skill Roles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Roles like AI Coordinator and Data-Ethics Officer bridge technology with humanitarian response.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1529968136"/>
                  </a:ext>
                </a:extLst>
              </a:tr>
              <a:tr h="802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AI Ethics &amp; Governance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Workshops embed HEVIDS &amp; NIST principles to ensure transparency, fairness, and accountability.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146385038"/>
                  </a:ext>
                </a:extLst>
              </a:tr>
              <a:tr h="802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Continuous Learning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Post-deployment feedback retrains AI, updates user skills, and improves coordination.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887523568"/>
                  </a:ext>
                </a:extLst>
              </a:tr>
              <a:tr h="802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Strategic Outcome</a:t>
                      </a:r>
                    </a:p>
                  </a:txBody>
                  <a:tcPr marL="72212" marR="72212" marT="36106" marB="3610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Fosters a culture of ethical intelligence aligning human expertise and AI for saving lives.</a:t>
                      </a:r>
                    </a:p>
                  </a:txBody>
                  <a:tcPr marL="72212" marR="72212" marT="36106" marB="36106" anchor="ctr"/>
                </a:tc>
                <a:extLst>
                  <a:ext uri="{0D108BD9-81ED-4DB2-BD59-A6C34878D82A}">
                    <a16:rowId xmlns:a16="http://schemas.microsoft.com/office/drawing/2014/main" val="1436865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1559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3485-39D7-14F2-C2CC-62F78CCE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920450"/>
          </a:xfrm>
        </p:spPr>
        <p:txBody>
          <a:bodyPr/>
          <a:lstStyle/>
          <a:p>
            <a:r>
              <a:rPr lang="en-US"/>
              <a:t> </a:t>
            </a:r>
            <a:r>
              <a:rPr lang="en-IN"/>
              <a:t>Technologies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C2556-824A-5C79-E324-D4A5CC8DB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44" y="1285473"/>
            <a:ext cx="11410507" cy="43513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7965" indent="-227965"/>
            <a:r>
              <a:rPr lang="en-US" sz="1600" err="1">
                <a:ea typeface="+mn-lt"/>
                <a:cs typeface="+mn-lt"/>
              </a:rPr>
              <a:t>RescueNet</a:t>
            </a:r>
            <a:r>
              <a:rPr lang="en-US" sz="1600" dirty="0">
                <a:ea typeface="+mn-lt"/>
                <a:cs typeface="+mn-lt"/>
              </a:rPr>
              <a:t> uses a </a:t>
            </a:r>
            <a:r>
              <a:rPr lang="en-US" sz="1600" b="1" dirty="0">
                <a:ea typeface="+mn-lt"/>
                <a:cs typeface="+mn-lt"/>
              </a:rPr>
              <a:t>modern, secure, and scalable technology stack</a:t>
            </a:r>
            <a:r>
              <a:rPr lang="en-US" sz="1600" dirty="0">
                <a:ea typeface="+mn-lt"/>
                <a:cs typeface="+mn-lt"/>
              </a:rPr>
              <a:t> that supports data integration, machine learning, and ethical AI governance.</a:t>
            </a:r>
            <a:endParaRPr lang="en-US" sz="1600" dirty="0">
              <a:cs typeface="Arial" panose="020B0604020202020204"/>
            </a:endParaRPr>
          </a:p>
          <a:p>
            <a:pPr marL="227965" indent="-227965"/>
            <a:r>
              <a:rPr lang="en-US" sz="1600" dirty="0">
                <a:ea typeface="+mn-lt"/>
                <a:cs typeface="+mn-lt"/>
              </a:rPr>
              <a:t>Designed to comply with government and nonprofit technology standards.</a:t>
            </a:r>
            <a:endParaRPr lang="en-US" sz="1600" dirty="0">
              <a:cs typeface="Arial"/>
            </a:endParaRPr>
          </a:p>
          <a:p>
            <a:pPr marL="227965" indent="-227965"/>
            <a:endParaRPr lang="en-US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D89EA-BF11-838E-24D3-043AD729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UNIVERSITY OF SOUTH FLORIDA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9D08A7-F289-DDA7-53F2-B147DA30E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260717"/>
              </p:ext>
            </p:extLst>
          </p:nvPr>
        </p:nvGraphicFramePr>
        <p:xfrm>
          <a:off x="226670" y="2261886"/>
          <a:ext cx="11708595" cy="3294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2865">
                  <a:extLst>
                    <a:ext uri="{9D8B030D-6E8A-4147-A177-3AD203B41FA5}">
                      <a16:colId xmlns:a16="http://schemas.microsoft.com/office/drawing/2014/main" val="2845859285"/>
                    </a:ext>
                  </a:extLst>
                </a:gridCol>
                <a:gridCol w="3902865">
                  <a:extLst>
                    <a:ext uri="{9D8B030D-6E8A-4147-A177-3AD203B41FA5}">
                      <a16:colId xmlns:a16="http://schemas.microsoft.com/office/drawing/2014/main" val="4006808798"/>
                    </a:ext>
                  </a:extLst>
                </a:gridCol>
                <a:gridCol w="3902865">
                  <a:extLst>
                    <a:ext uri="{9D8B030D-6E8A-4147-A177-3AD203B41FA5}">
                      <a16:colId xmlns:a16="http://schemas.microsoft.com/office/drawing/2014/main" val="3153361347"/>
                    </a:ext>
                  </a:extLst>
                </a:gridCol>
              </a:tblGrid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Layer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Technologies / Tools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Purpose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0971"/>
                  </a:ext>
                </a:extLst>
              </a:tr>
              <a:tr h="356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Cloud Infrastructure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AWS, Azure Government Cloud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Hosting, scalability, and security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5318553"/>
                  </a:ext>
                </a:extLst>
              </a:tr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Databases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PostgreSQL, MongoDB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Store structured/unstructured data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651776"/>
                  </a:ext>
                </a:extLst>
              </a:tr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AI Frameworks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TensorFlow, </a:t>
                      </a:r>
                      <a:r>
                        <a:rPr lang="en-GB" sz="1600" b="0" i="0" u="none" strike="noStrike" noProof="0" err="1">
                          <a:latin typeface="Arial"/>
                        </a:rPr>
                        <a:t>PyTorch</a:t>
                      </a:r>
                      <a:r>
                        <a:rPr lang="en-GB" sz="1600" b="0" i="0" u="none" strike="noStrike" noProof="0">
                          <a:latin typeface="Arial"/>
                        </a:rPr>
                        <a:t>, Scikit-learn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Predictive analytics, NLP, image recognition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10801"/>
                  </a:ext>
                </a:extLst>
              </a:tr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Integration Tools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Apache Kafka, REST APIs, Docker Containers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Data streaming, system integration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863492"/>
                  </a:ext>
                </a:extLst>
              </a:tr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Visualization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Power BI, Tableau, Custom Dashboards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Real-time insights and decision support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781658"/>
                  </a:ext>
                </a:extLst>
              </a:tr>
              <a:tr h="39994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Security &amp; Ethics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 b="0" i="0" u="none" strike="noStrike" noProof="0">
                          <a:latin typeface="Arial"/>
                        </a:rPr>
                        <a:t>Encryption, IAM, HEVIDS Governance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600"/>
                        <a:t>Data Protection, compliance, transparency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196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56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041FF-698E-3600-BA25-CF481C080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29761-BA58-26D0-BEEA-69DF8E8F1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573264" cy="1332961"/>
          </a:xfrm>
        </p:spPr>
        <p:txBody>
          <a:bodyPr anchor="ctr">
            <a:normAutofit/>
          </a:bodyPr>
          <a:lstStyle/>
          <a:p>
            <a:r>
              <a:rPr lang="en-US" sz="3800" b="0"/>
              <a:t>Challenges in Modern Disaster Response Systems</a:t>
            </a:r>
            <a:endParaRPr lang="en-US" sz="3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16D9C-A839-A77F-86FE-D0BF9192B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825625"/>
            <a:ext cx="11410507" cy="43513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800" b="1"/>
              <a:t>Fragmented Systems &amp; Slow Coordination</a:t>
            </a:r>
            <a:endParaRPr lang="en-US"/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Disaster-response data is scattered across multiple agencies (FEMA, Red Cross, NGOs) with limited interoperability.</a:t>
            </a:r>
            <a:endParaRPr lang="en-IN" sz="1800">
              <a:cs typeface="Arial"/>
            </a:endParaRPr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Manual reporting and siloed databases delay information flow during the critical first 24 hours.</a:t>
            </a:r>
            <a:endParaRPr lang="en-IN" sz="1800">
              <a:cs typeface="Arial"/>
            </a:endParaRPr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Unstructured data (satellite feeds, drone imagery, social media signals) remain underutilized for real-time decision-making.</a:t>
            </a:r>
            <a:endParaRPr lang="en-IN" sz="1800">
              <a:cs typeface="Arial" panose="020B0604020202020204"/>
            </a:endParaRPr>
          </a:p>
          <a:p>
            <a:pPr marL="227965" indent="-227965"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r>
              <a:rPr lang="en-IN" sz="1800" b="1">
                <a:ea typeface="+mn-lt"/>
                <a:cs typeface="+mn-lt"/>
              </a:rPr>
              <a:t>Operational Pain Points</a:t>
            </a:r>
            <a:endParaRPr lang="en-IN" b="1">
              <a:ea typeface="+mn-lt"/>
              <a:cs typeface="+mn-lt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>
                <a:ea typeface="+mn-lt"/>
                <a:cs typeface="+mn-lt"/>
              </a:rPr>
              <a:t>Delayed information sharing slows aid deployment.</a:t>
            </a: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>
                <a:ea typeface="+mn-lt"/>
                <a:cs typeface="+mn-lt"/>
              </a:rPr>
              <a:t>Lack of centralized intelligence causes confusion in field operations.</a:t>
            </a:r>
            <a:endParaRPr lang="en-IN">
              <a:ea typeface="+mn-lt"/>
              <a:cs typeface="+mn-lt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>
                <a:ea typeface="+mn-lt"/>
                <a:cs typeface="+mn-lt"/>
              </a:rPr>
              <a:t>Inconsistent data standards limit collaboration between national and local agencies.</a:t>
            </a:r>
            <a:endParaRPr lang="en-IN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  <a:p>
            <a:pPr marL="227965" indent="-227965"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5FD4C-1C0F-9968-86DC-8A93ACD03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3076032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51E8D-D867-CCAD-DAC7-3473232E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316" y="-2507"/>
            <a:ext cx="7799290" cy="1058195"/>
          </a:xfrm>
        </p:spPr>
        <p:txBody>
          <a:bodyPr>
            <a:normAutofit/>
          </a:bodyPr>
          <a:lstStyle/>
          <a:p>
            <a:pPr algn="ctr"/>
            <a:r>
              <a:rPr lang="en-IN" sz="3600"/>
              <a:t>Implementation Timeline &amp; Budget</a:t>
            </a:r>
            <a:endParaRPr lang="en-US" sz="3600">
              <a:cs typeface="Arial" panose="020B060402020202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ED73A0-81FB-1A68-E932-AC13B8EFA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UNIVERSITY OF SOUTH FLORIDA</a:t>
            </a:r>
          </a:p>
        </p:txBody>
      </p:sp>
      <p:graphicFrame>
        <p:nvGraphicFramePr>
          <p:cNvPr id="32" name="Content Placeholder 31">
            <a:extLst>
              <a:ext uri="{FF2B5EF4-FFF2-40B4-BE49-F238E27FC236}">
                <a16:creationId xmlns:a16="http://schemas.microsoft.com/office/drawing/2014/main" id="{87C6C3CB-0A57-677C-8E68-3691E10689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7096132"/>
              </p:ext>
            </p:extLst>
          </p:nvPr>
        </p:nvGraphicFramePr>
        <p:xfrm>
          <a:off x="1966727" y="1155845"/>
          <a:ext cx="8014691" cy="4539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251">
                  <a:extLst>
                    <a:ext uri="{9D8B030D-6E8A-4147-A177-3AD203B41FA5}">
                      <a16:colId xmlns:a16="http://schemas.microsoft.com/office/drawing/2014/main" val="2703579141"/>
                    </a:ext>
                  </a:extLst>
                </a:gridCol>
                <a:gridCol w="1056271">
                  <a:extLst>
                    <a:ext uri="{9D8B030D-6E8A-4147-A177-3AD203B41FA5}">
                      <a16:colId xmlns:a16="http://schemas.microsoft.com/office/drawing/2014/main" val="4151829686"/>
                    </a:ext>
                  </a:extLst>
                </a:gridCol>
                <a:gridCol w="1623356">
                  <a:extLst>
                    <a:ext uri="{9D8B030D-6E8A-4147-A177-3AD203B41FA5}">
                      <a16:colId xmlns:a16="http://schemas.microsoft.com/office/drawing/2014/main" val="495791125"/>
                    </a:ext>
                  </a:extLst>
                </a:gridCol>
                <a:gridCol w="1664442">
                  <a:extLst>
                    <a:ext uri="{9D8B030D-6E8A-4147-A177-3AD203B41FA5}">
                      <a16:colId xmlns:a16="http://schemas.microsoft.com/office/drawing/2014/main" val="4175118859"/>
                    </a:ext>
                  </a:extLst>
                </a:gridCol>
                <a:gridCol w="1037754">
                  <a:extLst>
                    <a:ext uri="{9D8B030D-6E8A-4147-A177-3AD203B41FA5}">
                      <a16:colId xmlns:a16="http://schemas.microsoft.com/office/drawing/2014/main" val="2309051274"/>
                    </a:ext>
                  </a:extLst>
                </a:gridCol>
                <a:gridCol w="1100617">
                  <a:extLst>
                    <a:ext uri="{9D8B030D-6E8A-4147-A177-3AD203B41FA5}">
                      <a16:colId xmlns:a16="http://schemas.microsoft.com/office/drawing/2014/main" val="1581821042"/>
                    </a:ext>
                  </a:extLst>
                </a:gridCol>
              </a:tblGrid>
              <a:tr h="627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Phase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Key Activities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Deliverables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Budget (USD)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% of Total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553572"/>
                  </a:ext>
                </a:extLst>
              </a:tr>
              <a:tr h="9196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Foundation Setup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0–6 </a:t>
                      </a:r>
                      <a:r>
                        <a:rPr lang="en-US" sz="1200" dirty="0" err="1"/>
                        <a:t>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Governance setup, data policy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Governance Charter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$500,000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15%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0540689"/>
                  </a:ext>
                </a:extLst>
              </a:tr>
              <a:tr h="7152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Pilot Development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7–15 </a:t>
                      </a:r>
                      <a:r>
                        <a:rPr lang="en-US" sz="1200" dirty="0" err="1"/>
                        <a:t>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AI pilot in two regions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Pilot Report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$700,000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20%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716617"/>
                  </a:ext>
                </a:extLst>
              </a:tr>
              <a:tr h="6422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Scale-Up &amp; Integration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16–24 </a:t>
                      </a:r>
                      <a:r>
                        <a:rPr lang="en-US" sz="1200" dirty="0" err="1"/>
                        <a:t>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Multi-agency expansion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Integration Plan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$900,000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26%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3181069"/>
                  </a:ext>
                </a:extLst>
              </a:tr>
              <a:tr h="7152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Optimization &amp; Resilience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25–36 </a:t>
                      </a:r>
                      <a:r>
                        <a:rPr lang="en-US" sz="1200" dirty="0" err="1"/>
                        <a:t>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Security audits, 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Resilience Framework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$800,000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23%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1526133"/>
                  </a:ext>
                </a:extLst>
              </a:tr>
              <a:tr h="9196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Global Expansion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37+ </a:t>
                      </a:r>
                      <a:r>
                        <a:rPr lang="en-US" sz="1200" dirty="0" err="1"/>
                        <a:t>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UN SDG partnerships, dashboard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Global Impact Report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$600,000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16%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570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50605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393B-9E87-D352-8ADF-F33C760BF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1" y="-2507"/>
            <a:ext cx="12205926" cy="991354"/>
          </a:xfrm>
        </p:spPr>
        <p:txBody>
          <a:bodyPr>
            <a:normAutofit/>
          </a:bodyPr>
          <a:lstStyle/>
          <a:p>
            <a:pPr algn="ctr"/>
            <a:r>
              <a:rPr lang="en-IN" sz="3200">
                <a:ea typeface="+mj-lt"/>
                <a:cs typeface="+mj-lt"/>
              </a:rPr>
              <a:t>Business Value, Impact &amp; Key Performance Indicators (KPIs)</a:t>
            </a:r>
            <a:endParaRPr lang="en-US" sz="3200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AD23DE-CD5A-E1B5-6299-C01ACB936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UNIVERSITY OF SOUTH FLORIDA</a:t>
            </a:r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E530D5AF-3E39-EDF5-AC27-5FB2800230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3754369"/>
              </p:ext>
            </p:extLst>
          </p:nvPr>
        </p:nvGraphicFramePr>
        <p:xfrm>
          <a:off x="415007" y="983415"/>
          <a:ext cx="11410948" cy="2296891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52737">
                  <a:extLst>
                    <a:ext uri="{9D8B030D-6E8A-4147-A177-3AD203B41FA5}">
                      <a16:colId xmlns:a16="http://schemas.microsoft.com/office/drawing/2014/main" val="3053209766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371230529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2050700306"/>
                    </a:ext>
                  </a:extLst>
                </a:gridCol>
                <a:gridCol w="2852737">
                  <a:extLst>
                    <a:ext uri="{9D8B030D-6E8A-4147-A177-3AD203B41FA5}">
                      <a16:colId xmlns:a16="http://schemas.microsoft.com/office/drawing/2014/main" val="2539216813"/>
                    </a:ext>
                  </a:extLst>
                </a:gridCol>
              </a:tblGrid>
              <a:tr h="4080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Dimension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Outcome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591785"/>
                  </a:ext>
                </a:extLst>
              </a:tr>
              <a:tr h="3777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Operational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Response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↓ 30–40%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Faster coordination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6075235"/>
                  </a:ext>
                </a:extLst>
              </a:tr>
              <a:tr h="3777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Equity &amp; 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Aid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↑ 25%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Fair 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6509524"/>
                  </a:ext>
                </a:extLst>
              </a:tr>
              <a:tr h="3777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Trust &amp; Transparency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False Info Suppression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≥ 70% / 30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Reliable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2154739"/>
                  </a:ext>
                </a:extLst>
              </a:tr>
              <a:tr h="3777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Resilience &amp; Availability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System Uptime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≥ 99.9%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Reliable in crises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468440"/>
                  </a:ext>
                </a:extLst>
              </a:tr>
              <a:tr h="3777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Learning &amp; Improvement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Training Completion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100%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Continuous readiness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323191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2545BC8-D844-00DF-6E66-80A1DD9EAF40}"/>
              </a:ext>
            </a:extLst>
          </p:cNvPr>
          <p:cNvSpPr txBox="1"/>
          <p:nvPr/>
        </p:nvSpPr>
        <p:spPr>
          <a:xfrm>
            <a:off x="411825" y="3599674"/>
            <a:ext cx="5637463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Return on Investment (ROI)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30–40% faster</a:t>
            </a:r>
            <a:r>
              <a:rPr lang="en-US" sz="1400">
                <a:ea typeface="+mn-lt"/>
                <a:cs typeface="+mn-lt"/>
              </a:rPr>
              <a:t> inter-agency coordination through AI forecasting and automation.</a:t>
            </a:r>
            <a:endParaRPr lang="en-US" sz="14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15–20% cost reduction</a:t>
            </a:r>
            <a:r>
              <a:rPr lang="en-US" sz="1400">
                <a:ea typeface="+mn-lt"/>
                <a:cs typeface="+mn-lt"/>
              </a:rPr>
              <a:t> by eliminating duplication and manual reporting.</a:t>
            </a:r>
            <a:endParaRPr lang="en-US" sz="14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Real-time dashboards enable transparent, audit-ready fund management.</a:t>
            </a:r>
            <a:endParaRPr lang="en-US" sz="140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Savings reinvested in training, infrastructure, and community capacity building.</a:t>
            </a:r>
            <a:endParaRPr lang="en-US" sz="1400"/>
          </a:p>
          <a:p>
            <a:pPr algn="l"/>
            <a:endParaRPr lang="en-US">
              <a:cs typeface="Arial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2807BE-888C-24A8-0942-F0E9EA83B740}"/>
              </a:ext>
            </a:extLst>
          </p:cNvPr>
          <p:cNvSpPr txBox="1"/>
          <p:nvPr/>
        </p:nvSpPr>
        <p:spPr>
          <a:xfrm>
            <a:off x="6542089" y="3598766"/>
            <a:ext cx="4868778" cy="26468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Return on Societal Value (RSV)</a:t>
            </a:r>
            <a:endParaRPr lang="en-US"/>
          </a:p>
          <a:p>
            <a:pPr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  HEVIDS-based AI ensures fair and unbiased aid distribution. </a:t>
            </a:r>
          </a:p>
          <a:p>
            <a:pPr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  Real-time vulnerability mapping prioritizes children, elderly, and low-income families.</a:t>
            </a:r>
            <a:endParaRPr lang="en-US" sz="1400">
              <a:cs typeface="Arial"/>
            </a:endParaRPr>
          </a:p>
          <a:p>
            <a:pPr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  Transparency dashboards build public trust and donor confidence.</a:t>
            </a:r>
          </a:p>
          <a:p>
            <a:pPr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  Predictive alerts empower communities to act faster and reduce losses.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algn="l"/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1099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lifting up red and pink cubes&#10;&#10;AI-generated content may be incorrect.">
            <a:extLst>
              <a:ext uri="{FF2B5EF4-FFF2-40B4-BE49-F238E27FC236}">
                <a16:creationId xmlns:a16="http://schemas.microsoft.com/office/drawing/2014/main" id="{2FC32D2A-6E3F-8FAC-860F-A28C04639D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9" r="-3" b="-3"/>
          <a:stretch>
            <a:fillRect/>
          </a:stretch>
        </p:blipFill>
        <p:spPr>
          <a:xfrm>
            <a:off x="150730" y="1710897"/>
            <a:ext cx="5541336" cy="4351339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46A06-2C1C-19EB-D659-A6AB70441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56217" y="1490220"/>
            <a:ext cx="6200689" cy="46028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u="sng">
                <a:solidFill>
                  <a:schemeClr val="tx1"/>
                </a:solidFill>
              </a:rPr>
              <a:t>Evaluation Framework </a:t>
            </a:r>
            <a:endParaRPr lang="en-US" sz="1600" u="sng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Quarterly Reviews – Track KPIs: response time, uptime, fairness.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HEVIDS Audits – Assess ethics, bias, and data transparency.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User Feedback – Field insights from NGOs and responders.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External Audits – Annual cybersecurity &amp; financial reviews.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0" indent="0">
              <a:buNone/>
            </a:pPr>
            <a:br>
              <a:rPr lang="en-US" sz="1600">
                <a:solidFill>
                  <a:schemeClr val="tx1"/>
                </a:solidFill>
              </a:rPr>
            </a:br>
            <a:r>
              <a:rPr lang="en-US" sz="1600" u="sng">
                <a:solidFill>
                  <a:schemeClr val="tx1"/>
                </a:solidFill>
              </a:rPr>
              <a:t>Continuous Improvement</a:t>
            </a:r>
            <a:endParaRPr lang="en-US" sz="1600" u="sng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AI Model Training – Retrain with new disaster datasets.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Policy Updates – Refresh HEVIDS + NIST governance.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Global Collaboration – Apply lessons from FEMA, UNDP, Red Cross.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285750" indent="-285750"/>
            <a:r>
              <a:rPr lang="en-US" sz="1600">
                <a:solidFill>
                  <a:schemeClr val="tx1"/>
                </a:solidFill>
              </a:rPr>
              <a:t>Transparency – Publish SDG-aligned impact dashboards.</a:t>
            </a:r>
            <a:endParaRPr lang="en-US" sz="1600">
              <a:solidFill>
                <a:schemeClr val="tx1"/>
              </a:solidFill>
              <a:cs typeface="Arial"/>
            </a:endParaRPr>
          </a:p>
          <a:p>
            <a:pPr marL="457200" indent="-457200"/>
            <a:endParaRPr lang="en-US" sz="15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F4EAD-34DB-4D2D-50D7-9913B5DD8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2620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IN"/>
              <a:t>Evaluation &amp; Continuous Improvement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BD48FD-09EB-9DCB-5F05-DFB80B70C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341747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03DFF7-7589-BD63-02C0-C5FD4E4FB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011840"/>
            <a:ext cx="6890076" cy="5085792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227965" indent="-227965">
              <a:buNone/>
            </a:pP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b="1" dirty="0">
                <a:solidFill>
                  <a:schemeClr val="tx1"/>
                </a:solidFill>
              </a:rPr>
              <a:t>Phase 1 – Scale &amp; Strengthen (2026)</a:t>
            </a:r>
            <a:endParaRPr lang="en-US" sz="2000" dirty="0">
              <a:solidFill>
                <a:schemeClr val="tx1"/>
              </a:solidFill>
              <a:cs typeface="Arial" panose="020B0604020202020204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Expand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RescueNet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deployment across all U.S. regions.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Improve AI accuracy with larger disaster datasets and active learning.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Implement federated learning to enhance privacy across agencies.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0">
              <a:buNone/>
            </a:pPr>
            <a:endParaRPr lang="en-US" dirty="0"/>
          </a:p>
          <a:p>
            <a:pPr marL="227965" indent="-227965">
              <a:buNone/>
            </a:pPr>
            <a:r>
              <a:rPr lang="en-US" sz="2000" b="1" dirty="0">
                <a:solidFill>
                  <a:schemeClr val="tx1"/>
                </a:solidFill>
              </a:rPr>
              <a:t>Phase 2 – Innovation &amp; Integration (2027)</a:t>
            </a:r>
            <a:endParaRPr lang="en-US" sz="2000" dirty="0">
              <a:solidFill>
                <a:schemeClr val="tx1"/>
              </a:solidFill>
              <a:cs typeface="Arial" panose="020B0604020202020204"/>
            </a:endParaRPr>
          </a:p>
          <a:p>
            <a:pPr marL="227965" indent="-227965"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Integrate edge AI for faster real-time analysis in field operations.</a:t>
            </a:r>
            <a:endParaRPr lang="en-US" dirty="0">
              <a:solidFill>
                <a:schemeClr val="tx1"/>
              </a:solidFill>
            </a:endParaRPr>
          </a:p>
          <a:p>
            <a:pPr marL="227965" indent="-227965"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Adopt advanced HEVIDS-aligned ethics frameworks for global standards.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Strengthen interoperability through open-data APIs and cloud scalability.</a:t>
            </a:r>
            <a:br>
              <a:rPr lang="en-US" dirty="0"/>
            </a:br>
            <a:endParaRPr lang="en-US" dirty="0">
              <a:cs typeface="Arial"/>
            </a:endParaRPr>
          </a:p>
          <a:p>
            <a:pPr marL="227965" indent="-227965">
              <a:buNone/>
            </a:pPr>
            <a:r>
              <a:rPr lang="en-US" sz="2000" b="1" dirty="0">
                <a:solidFill>
                  <a:schemeClr val="tx1"/>
                </a:solidFill>
              </a:rPr>
              <a:t>Phase 3 – Global Expansion (2028)</a:t>
            </a:r>
            <a:endParaRPr lang="en-US" sz="2000" dirty="0">
              <a:solidFill>
                <a:schemeClr val="tx1"/>
              </a:solidFill>
              <a:cs typeface="Arial" panose="020B0604020202020204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Partner with UN, WHO, and international NGOs for global response use.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Adapt to emerging AI regulations and create regional compliance modules.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>
              <a:buFont typeface="Arial"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Extend use cases to climate forecasting and supply-chain resilience.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1800" b="1" u="sng" dirty="0">
              <a:solidFill>
                <a:schemeClr val="tx1"/>
              </a:solidFill>
              <a:cs typeface="Arial"/>
            </a:endParaRPr>
          </a:p>
          <a:p>
            <a:pPr marL="0" indent="0">
              <a:buNone/>
            </a:pPr>
            <a:endParaRPr lang="en-US" sz="15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422C08-69C0-E0F1-1547-47429D46F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210448"/>
            <a:ext cx="6890075" cy="755230"/>
          </a:xfrm>
        </p:spPr>
        <p:txBody>
          <a:bodyPr anchor="t">
            <a:normAutofit/>
          </a:bodyPr>
          <a:lstStyle/>
          <a:p>
            <a:pPr algn="ctr"/>
            <a:r>
              <a:rPr lang="en-US">
                <a:cs typeface="Arial"/>
              </a:rPr>
              <a:t>Future Work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7F5FD-D2A2-A65D-58C3-BB92591E9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pic>
        <p:nvPicPr>
          <p:cNvPr id="8" name="Picture Placeholder 7" descr="A diagram of a process&#10;&#10;AI-generated content may be incorrect.">
            <a:extLst>
              <a:ext uri="{FF2B5EF4-FFF2-40B4-BE49-F238E27FC236}">
                <a16:creationId xmlns:a16="http://schemas.microsoft.com/office/drawing/2014/main" id="{1E4C1BF5-DEBE-58B0-88D3-4606ABE5A84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97" b="97"/>
          <a:stretch/>
        </p:blipFill>
        <p:spPr>
          <a:prstGeom prst="rect">
            <a:avLst/>
          </a:prstGeom>
          <a:solidFill>
            <a:srgbClr val="BFBFBF">
              <a:alpha val="49804"/>
            </a:srgbClr>
          </a:solidFill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2499887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EEB69E-8E2B-8045-64DA-A46299215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267355"/>
            <a:ext cx="6745483" cy="48363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27965" indent="-227965"/>
            <a:r>
              <a:rPr lang="en-US" sz="1600" dirty="0">
                <a:solidFill>
                  <a:schemeClr val="tx1"/>
                </a:solidFill>
              </a:rPr>
              <a:t>NIST Cybersecurity Framework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National Institute of Standards and Technology. (2018). Framework for improving critical infrastructure cybersecurity (Version 1.1).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  <a:hlinkClick r:id="rId2"/>
              </a:rPr>
              <a:t>https://www.nist.gov/cyberframework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pPr marL="227965" indent="-227965"/>
            <a:r>
              <a:rPr lang="en-US" sz="1600" dirty="0">
                <a:solidFill>
                  <a:schemeClr val="tx1"/>
                </a:solidFill>
              </a:rPr>
              <a:t>NIST Security &amp; Privacy Controls (SP 800-53)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National Institute of Standards and Technology. (2020). Security and privacy controls for information systems and organizations.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  <a:hlinkClick r:id="rId3"/>
              </a:rPr>
              <a:t>https://csrc.nist.gov/publications/detail/sp/800-53/rev-5/final</a:t>
            </a:r>
            <a:r>
              <a:rPr lang="en-US" sz="1600" dirty="0">
                <a:solidFill>
                  <a:schemeClr val="tx1"/>
                </a:solidFill>
              </a:rPr>
              <a:t>   </a:t>
            </a:r>
          </a:p>
          <a:p>
            <a:pPr marL="227965" indent="-227965"/>
            <a:r>
              <a:rPr lang="en-US" sz="1600" dirty="0">
                <a:solidFill>
                  <a:schemeClr val="tx1"/>
                </a:solidFill>
              </a:rPr>
              <a:t>Prewitt, A. (2024). HEVIDS Framework Lecture Notes. University of South Florida.</a:t>
            </a:r>
          </a:p>
          <a:p>
            <a:pPr marL="227965" indent="-227965"/>
            <a:r>
              <a:rPr lang="en-US" sz="1600" dirty="0" err="1">
                <a:solidFill>
                  <a:schemeClr val="tx1"/>
                </a:solidFill>
              </a:rPr>
              <a:t>Floridi</a:t>
            </a:r>
            <a:r>
              <a:rPr lang="en-US" sz="1600" dirty="0">
                <a:solidFill>
                  <a:schemeClr val="tx1"/>
                </a:solidFill>
              </a:rPr>
              <a:t>, L., &amp; Cowls, J. “A Unified Framework of Five Principles for AI in Society.” Harvard Data Science Review, 1(1), 2019.</a:t>
            </a:r>
            <a:endParaRPr lang="en-US" sz="1600" dirty="0">
              <a:solidFill>
                <a:schemeClr val="tx1"/>
              </a:solidFill>
              <a:cs typeface="Arial"/>
            </a:endParaRPr>
          </a:p>
          <a:p>
            <a:pPr marL="227965" indent="-227965"/>
            <a:r>
              <a:rPr lang="en-US" sz="1600" dirty="0">
                <a:solidFill>
                  <a:schemeClr val="tx1"/>
                </a:solidFill>
              </a:rPr>
              <a:t>United Nations Office for Disaster Risk Reduction. (2015). Sendai framework for disaster risk reduction 2015–2030. United Nations.</a:t>
            </a:r>
          </a:p>
          <a:p>
            <a:pPr marL="227965" indent="-227965"/>
            <a:r>
              <a:rPr lang="en-US" sz="1600" dirty="0">
                <a:solidFill>
                  <a:schemeClr val="tx1"/>
                </a:solidFill>
                <a:cs typeface="Arial"/>
              </a:rPr>
              <a:t>Disaster Resilience Indicators</a:t>
            </a:r>
            <a:br>
              <a:rPr lang="en-US" sz="1600" dirty="0">
                <a:solidFill>
                  <a:schemeClr val="tx1"/>
                </a:solidFill>
                <a:cs typeface="Arial"/>
              </a:rPr>
            </a:br>
            <a:r>
              <a:rPr lang="en-US" sz="1600" dirty="0">
                <a:solidFill>
                  <a:schemeClr val="tx1"/>
                </a:solidFill>
                <a:cs typeface="Arial"/>
              </a:rPr>
              <a:t>Cutter, S. L., et al. (2014). A framework for disaster resilience indicators. International Journal of Disaster Risk Reduction, 5, 6–15.</a:t>
            </a:r>
            <a:br>
              <a:rPr lang="en-US" sz="1600" dirty="0">
                <a:solidFill>
                  <a:schemeClr val="tx1"/>
                </a:solidFill>
                <a:cs typeface="Arial"/>
              </a:rPr>
            </a:br>
            <a:r>
              <a:rPr lang="en-US" sz="1600" dirty="0">
                <a:solidFill>
                  <a:schemeClr val="tx1"/>
                </a:solidFill>
                <a:cs typeface="Arial"/>
                <a:hlinkClick r:id="rId4"/>
              </a:rPr>
              <a:t>https://doi.org/10.1016/j.ijdrr.2013.08.004</a:t>
            </a:r>
            <a:r>
              <a:rPr lang="en-US" sz="1600" dirty="0">
                <a:solidFill>
                  <a:schemeClr val="tx1"/>
                </a:solidFill>
                <a:cs typeface="Arial"/>
              </a:rPr>
              <a:t>  </a:t>
            </a:r>
          </a:p>
          <a:p>
            <a:pPr marL="227965" indent="-227965"/>
            <a:r>
              <a:rPr lang="en-US" sz="1600" dirty="0">
                <a:solidFill>
                  <a:schemeClr val="tx1"/>
                </a:solidFill>
                <a:cs typeface="Arial"/>
              </a:rPr>
              <a:t>Ethical AI Governance</a:t>
            </a:r>
            <a:br>
              <a:rPr lang="en-US" sz="1600" dirty="0">
                <a:solidFill>
                  <a:schemeClr val="tx1"/>
                </a:solidFill>
                <a:cs typeface="Arial"/>
              </a:rPr>
            </a:br>
            <a:r>
              <a:rPr lang="en-US" sz="1600" dirty="0">
                <a:solidFill>
                  <a:schemeClr val="tx1"/>
                </a:solidFill>
                <a:cs typeface="Arial"/>
              </a:rPr>
              <a:t>Mitchell, M., &amp; Bryson, J. (2021). The case for ethical AI governance. AI &amp; Society.</a:t>
            </a:r>
            <a:br>
              <a:rPr lang="en-US" sz="1600" dirty="0">
                <a:solidFill>
                  <a:schemeClr val="tx1"/>
                </a:solidFill>
                <a:cs typeface="Arial"/>
              </a:rPr>
            </a:br>
            <a:r>
              <a:rPr lang="en-US" sz="1600" dirty="0">
                <a:solidFill>
                  <a:schemeClr val="tx1"/>
                </a:solidFill>
                <a:cs typeface="Arial"/>
                <a:hlinkClick r:id="rId5"/>
              </a:rPr>
              <a:t>https://doi.org/10.1007/s00146-021-01256-3</a:t>
            </a:r>
            <a:r>
              <a:rPr lang="en-US" sz="1600" dirty="0">
                <a:solidFill>
                  <a:schemeClr val="tx1"/>
                </a:solidFill>
                <a:cs typeface="Arial"/>
              </a:rPr>
              <a:t>  </a:t>
            </a:r>
          </a:p>
          <a:p>
            <a:pPr marL="227965" indent="-227965"/>
            <a:endParaRPr lang="en-US" sz="1500" dirty="0">
              <a:solidFill>
                <a:schemeClr val="tx1"/>
              </a:solidFill>
              <a:cs typeface="Arial"/>
            </a:endParaRPr>
          </a:p>
          <a:p>
            <a:pPr marL="227965" indent="-227965"/>
            <a:endParaRPr lang="en-US" sz="1500" dirty="0"/>
          </a:p>
        </p:txBody>
      </p:sp>
      <p:pic>
        <p:nvPicPr>
          <p:cNvPr id="7" name="Content Placeholder 4" descr="A green text on a white background&#10;&#10;AI-generated content may be incorrect.">
            <a:extLst>
              <a:ext uri="{FF2B5EF4-FFF2-40B4-BE49-F238E27FC236}">
                <a16:creationId xmlns:a16="http://schemas.microsoft.com/office/drawing/2014/main" id="{BDC39A04-1E23-2AD1-97B4-AC975F0D49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7747" y="1504062"/>
            <a:ext cx="4651708" cy="3163161"/>
          </a:xfrm>
          <a:prstGeom prst="rect">
            <a:avLst/>
          </a:prstGeom>
          <a:noFill/>
          <a:ln w="28575"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024F126-0E07-97F4-5EDC-2AA1E9A15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49368"/>
            <a:ext cx="6890075" cy="917987"/>
          </a:xfrm>
        </p:spPr>
        <p:txBody>
          <a:bodyPr anchor="t">
            <a:normAutofit/>
          </a:bodyPr>
          <a:lstStyle/>
          <a:p>
            <a:r>
              <a:rPr lang="en-US" dirty="0"/>
              <a:t>References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648B7-7CF6-3439-FEFC-7684F2AD7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1758839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2D280-8C81-E610-F747-594820E2A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35179-80A7-A8B7-C07C-5F38769B0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US" b="0"/>
              <a:t>Impact and Strategic Objective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EA926B-5AD8-D26F-A4E1-7B5A7496A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F349B49E-9FA0-BB9C-6377-7204CE56BF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2109431"/>
              </p:ext>
            </p:extLst>
          </p:nvPr>
        </p:nvGraphicFramePr>
        <p:xfrm>
          <a:off x="412169" y="1691815"/>
          <a:ext cx="11410507" cy="43513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8659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DE1B1-0DC3-B1FB-7227-8D2BA60A4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E81C6-AA85-6718-A59A-1CC19A1AD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825625"/>
            <a:ext cx="6890076" cy="40574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7965" indent="-227965">
              <a:buNone/>
              <a:defRPr sz="1800">
                <a:solidFill>
                  <a:srgbClr val="003319"/>
                </a:solidFill>
              </a:defRPr>
            </a:pPr>
            <a:r>
              <a:rPr lang="en-IN" sz="1800" b="1"/>
              <a:t>About RescueNet</a:t>
            </a:r>
            <a:endParaRPr lang="en-US" sz="1800" b="1"/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RescueNet is a nonprofit AI platform designed to support emergency planning, real-time response, and post-disaster recovery.</a:t>
            </a: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Operates in collaboration with FEMA, the Red Cross, state governments, and NGOs.</a:t>
            </a: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800"/>
              <a:t>Uses AI, IoT, and predictive analytics to integrate satellite, drone, weather, and social data into a unified disaster intelligence system.</a:t>
            </a: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 sz="1800" b="1"/>
          </a:p>
          <a:p>
            <a:pPr marL="285750" indent="-285750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endParaRPr lang="en-IN" sz="1800"/>
          </a:p>
          <a:p>
            <a:pPr marL="227965" indent="-227965">
              <a:defRPr sz="1800">
                <a:solidFill>
                  <a:srgbClr val="003319"/>
                </a:solidFill>
              </a:defRPr>
            </a:pPr>
            <a:endParaRPr lang="en-IN" sz="1800"/>
          </a:p>
        </p:txBody>
      </p:sp>
      <p:pic>
        <p:nvPicPr>
          <p:cNvPr id="5" name="Picture 4" descr="The Role Of AI In Disaster Response And Management - Nettyfy Technologies">
            <a:extLst>
              <a:ext uri="{FF2B5EF4-FFF2-40B4-BE49-F238E27FC236}">
                <a16:creationId xmlns:a16="http://schemas.microsoft.com/office/drawing/2014/main" id="{62571ECE-1915-306B-713D-854203ADD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r="10207" b="2"/>
          <a:stretch>
            <a:fillRect/>
          </a:stretch>
        </p:blipFill>
        <p:spPr bwMode="auto">
          <a:xfrm>
            <a:off x="7540292" y="10"/>
            <a:ext cx="4651708" cy="6217457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069AF0-9BBC-B7CD-C455-83C75BDDB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516327"/>
            <a:ext cx="6890075" cy="917987"/>
          </a:xfrm>
        </p:spPr>
        <p:txBody>
          <a:bodyPr anchor="t">
            <a:normAutofit/>
          </a:bodyPr>
          <a:lstStyle/>
          <a:p>
            <a:r>
              <a:rPr lang="en-US" dirty="0"/>
              <a:t>Organization Overview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140177-1DB0-5C78-A77E-CE5B259F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3660551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DD5EE53-91D3-F071-F281-F95F73708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/>
          <a:lstStyle/>
          <a:p>
            <a:r>
              <a:rPr lang="en-US" b="0">
                <a:ea typeface="+mj-lt"/>
                <a:cs typeface="+mj-lt"/>
              </a:rPr>
              <a:t>RescueNet Value Chain</a:t>
            </a:r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F0CAB11-FDDA-FD78-46DC-01DC7839FE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2263310"/>
              </p:ext>
            </p:extLst>
          </p:nvPr>
        </p:nvGraphicFramePr>
        <p:xfrm>
          <a:off x="334710" y="1808859"/>
          <a:ext cx="11467150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9850">
                  <a:extLst>
                    <a:ext uri="{9D8B030D-6E8A-4147-A177-3AD203B41FA5}">
                      <a16:colId xmlns:a16="http://schemas.microsoft.com/office/drawing/2014/main" val="1121739308"/>
                    </a:ext>
                  </a:extLst>
                </a:gridCol>
                <a:gridCol w="3803650">
                  <a:extLst>
                    <a:ext uri="{9D8B030D-6E8A-4147-A177-3AD203B41FA5}">
                      <a16:colId xmlns:a16="http://schemas.microsoft.com/office/drawing/2014/main" val="704476853"/>
                    </a:ext>
                  </a:extLst>
                </a:gridCol>
                <a:gridCol w="3803650">
                  <a:extLst>
                    <a:ext uri="{9D8B030D-6E8A-4147-A177-3AD203B41FA5}">
                      <a16:colId xmlns:a16="http://schemas.microsoft.com/office/drawing/2014/main" val="36195321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dirty="0"/>
                        <a:t>Stage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ctr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Key Activities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Value Delivered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214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Data Collection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Aggregates data from satellites, drones, sensors, and social media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Creates unified, real-time disaster intelligence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9415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AI Analysis &amp; Prediction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Uses ML models for damage assessment, hotspot prediction, and misinformation filtering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Enables proactive planning and risk mitigation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39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Decision Support Dashboards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Visualizes situational data for agencies and responders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Improves communication and coordination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95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Response &amp; Recovery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Guides logistics, resource deployment, and post-disaster analysis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Arial"/>
                        </a:rPr>
                        <a:t>Enhances speed, accountability, and resilience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2528709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4027C-AFA4-A67F-6DBE-3B7279DD6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2573821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diagram of a group of people&#10;&#10;AI-generated content may be incorrect.">
            <a:extLst>
              <a:ext uri="{FF2B5EF4-FFF2-40B4-BE49-F238E27FC236}">
                <a16:creationId xmlns:a16="http://schemas.microsoft.com/office/drawing/2014/main" id="{4A5E9104-7EE6-4376-33A5-5DBF9B3C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339" y="1763007"/>
            <a:ext cx="4635996" cy="3777278"/>
          </a:xfrm>
          <a:prstGeom prst="rect">
            <a:avLst/>
          </a:prstGeom>
          <a:noFill/>
          <a:ln w="28575"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5A3CCF8-8C96-49CF-1CF1-B6614254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17072"/>
            <a:ext cx="6890075" cy="917987"/>
          </a:xfrm>
        </p:spPr>
        <p:txBody>
          <a:bodyPr anchor="t">
            <a:normAutofit/>
          </a:bodyPr>
          <a:lstStyle/>
          <a:p>
            <a:r>
              <a:rPr lang="en-IN"/>
              <a:t>Stakeholder Ecosystem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B04D1-3DE0-FDD8-3FEF-828A5540C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727FE9C4-6695-63BE-B31F-DD57FEB946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434090"/>
              </p:ext>
            </p:extLst>
          </p:nvPr>
        </p:nvGraphicFramePr>
        <p:xfrm>
          <a:off x="290659" y="1421876"/>
          <a:ext cx="6945269" cy="4459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195">
                  <a:extLst>
                    <a:ext uri="{9D8B030D-6E8A-4147-A177-3AD203B41FA5}">
                      <a16:colId xmlns:a16="http://schemas.microsoft.com/office/drawing/2014/main" val="2973468241"/>
                    </a:ext>
                  </a:extLst>
                </a:gridCol>
                <a:gridCol w="2513037">
                  <a:extLst>
                    <a:ext uri="{9D8B030D-6E8A-4147-A177-3AD203B41FA5}">
                      <a16:colId xmlns:a16="http://schemas.microsoft.com/office/drawing/2014/main" val="258725305"/>
                    </a:ext>
                  </a:extLst>
                </a:gridCol>
                <a:gridCol w="2513037">
                  <a:extLst>
                    <a:ext uri="{9D8B030D-6E8A-4147-A177-3AD203B41FA5}">
                      <a16:colId xmlns:a16="http://schemas.microsoft.com/office/drawing/2014/main" val="1946958278"/>
                    </a:ext>
                  </a:extLst>
                </a:gridCol>
              </a:tblGrid>
              <a:tr h="3123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bg1"/>
                          </a:solidFill>
                        </a:rPr>
                        <a:t>Stakeholder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bg1"/>
                          </a:solidFill>
                        </a:rPr>
                        <a:t>Role &amp; Contribution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bg1"/>
                          </a:solidFill>
                        </a:rPr>
                        <a:t>Key Benefits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948080250"/>
                  </a:ext>
                </a:extLst>
              </a:tr>
              <a:tr h="5032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Government &amp; Agencies (FEMA, NDMA)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Governance, funding, public data sharing.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Faster decisions, lower recovery costs, improved preparedness.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2550686195"/>
                  </a:ext>
                </a:extLst>
              </a:tr>
              <a:tr h="7114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NGOs &amp; Humanitarian Orgs (Red Cross, UN OCHA)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Field operations, real-time data, logistics coordination.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Predictive analytics, transparent triage, efficient aid delivery.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3064118629"/>
                  </a:ext>
                </a:extLst>
              </a:tr>
              <a:tr h="5032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Tech Partners (AWS, Microsoft, Oracle)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Provide cloud, AI tools, and cybersecurity infrastructure.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CSR visibility, ethical innovation, global partnerships.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3675124586"/>
                  </a:ext>
                </a:extLst>
              </a:tr>
              <a:tr h="5032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Academia &amp; Research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AI model validation, data analysis, ethical audits.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Access to datasets, applied research, collaboration.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2668121427"/>
                  </a:ext>
                </a:extLst>
              </a:tr>
              <a:tr h="5032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Communities &amp; Responders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On-ground updates, situational feedback, early alerts.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Real-time warnings, fair resource access, improved resilience.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4119324131"/>
                  </a:ext>
                </a:extLst>
              </a:tr>
              <a:tr h="7114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Donors &amp; Development Agencies (UNDP, World Bank)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Financial and strategic support, risk frameworks.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Transparent impact reports, measurable social ROI.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1855427751"/>
                  </a:ext>
                </a:extLst>
              </a:tr>
              <a:tr h="7114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Citizens &amp; Media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Share social signals, crowd-sourced alerts, monitor accountability.</a:t>
                      </a:r>
                    </a:p>
                  </a:txBody>
                  <a:tcPr marL="68423" marR="68423" marT="34211" marB="3421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Verified info, public safety, civic trust.</a:t>
                      </a:r>
                    </a:p>
                  </a:txBody>
                  <a:tcPr marL="68423" marR="68423" marT="34211" marB="34211" anchor="ctr"/>
                </a:tc>
                <a:extLst>
                  <a:ext uri="{0D108BD9-81ED-4DB2-BD59-A6C34878D82A}">
                    <a16:rowId xmlns:a16="http://schemas.microsoft.com/office/drawing/2014/main" val="2014697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86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6CC4F-1782-6020-8E7C-BAB1DE386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7117-3699-9461-EDE5-507081422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65125"/>
            <a:ext cx="11410507" cy="1325563"/>
          </a:xfrm>
        </p:spPr>
        <p:txBody>
          <a:bodyPr anchor="ctr">
            <a:normAutofit/>
          </a:bodyPr>
          <a:lstStyle/>
          <a:p>
            <a:r>
              <a:rPr lang="en-US" sz="3600" b="0">
                <a:ea typeface="+mj-lt"/>
                <a:cs typeface="+mj-lt"/>
              </a:rPr>
              <a:t>Current Enterprise Architecture &amp; System Assessment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FDA30-14CF-5761-ACC8-1387F61D2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264" y="1690587"/>
            <a:ext cx="11410507" cy="435133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 sz="1500">
              <a:ea typeface="+mn-lt"/>
              <a:cs typeface="+mn-lt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Existing System Components</a:t>
            </a:r>
            <a:endParaRPr lang="en-IN" sz="1500">
              <a:cs typeface="Arial" panose="020B0604020202020204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Data Sources:</a:t>
            </a:r>
            <a:r>
              <a:rPr lang="en-IN" sz="1500">
                <a:ea typeface="+mn-lt"/>
                <a:cs typeface="+mn-lt"/>
              </a:rPr>
              <a:t> Satellite imagery, IoT sensors, weather APIs, drone footage, and social-media inputs.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Data Storage:</a:t>
            </a:r>
            <a:r>
              <a:rPr lang="en-IN" sz="1500">
                <a:ea typeface="+mn-lt"/>
                <a:cs typeface="+mn-lt"/>
              </a:rPr>
              <a:t> Separate servers/clouds for each agency, no shared repository or standardized format.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Communication Tools:</a:t>
            </a:r>
            <a:r>
              <a:rPr lang="en-IN" sz="1500">
                <a:ea typeface="+mn-lt"/>
                <a:cs typeface="+mn-lt"/>
              </a:rPr>
              <a:t> Basic dashboards, radio dispatch, and manual reports exchanged via email.</a:t>
            </a: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Decision Support:</a:t>
            </a:r>
            <a:r>
              <a:rPr lang="en-IN" sz="1500">
                <a:ea typeface="+mn-lt"/>
                <a:cs typeface="+mn-lt"/>
              </a:rPr>
              <a:t> Minimal use of analytics; responses rely on static maps and manual judgment.</a:t>
            </a: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endParaRPr lang="en-IN" sz="1500">
              <a:ea typeface="+mn-lt"/>
              <a:cs typeface="+mn-lt"/>
            </a:endParaRPr>
          </a:p>
          <a:p>
            <a:pPr marL="227965" indent="-227965">
              <a:buNone/>
              <a:defRPr sz="1800">
                <a:solidFill>
                  <a:srgbClr val="003319"/>
                </a:solidFill>
              </a:defRPr>
            </a:pPr>
            <a:r>
              <a:rPr lang="en-IN" sz="1500" b="1">
                <a:ea typeface="+mn-lt"/>
                <a:cs typeface="+mn-lt"/>
              </a:rPr>
              <a:t>Assessment Summary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>
                <a:ea typeface="+mn-lt"/>
                <a:cs typeface="+mn-lt"/>
              </a:rPr>
              <a:t>⚠️ </a:t>
            </a:r>
            <a:r>
              <a:rPr lang="en-IN" sz="1500" b="1">
                <a:ea typeface="+mn-lt"/>
                <a:cs typeface="+mn-lt"/>
              </a:rPr>
              <a:t>Fragmented architecture</a:t>
            </a:r>
            <a:r>
              <a:rPr lang="en-IN" sz="1500">
                <a:ea typeface="+mn-lt"/>
                <a:cs typeface="+mn-lt"/>
              </a:rPr>
              <a:t> → poor interoperability between agencies.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>
                <a:ea typeface="+mn-lt"/>
                <a:cs typeface="+mn-lt"/>
              </a:rPr>
              <a:t>⚠️ </a:t>
            </a:r>
            <a:r>
              <a:rPr lang="en-IN" sz="1500" b="1">
                <a:ea typeface="+mn-lt"/>
                <a:cs typeface="+mn-lt"/>
              </a:rPr>
              <a:t>Lack of automation</a:t>
            </a:r>
            <a:r>
              <a:rPr lang="en-IN" sz="1500">
                <a:ea typeface="+mn-lt"/>
                <a:cs typeface="+mn-lt"/>
              </a:rPr>
              <a:t> → delayed analysis and slow response cycles.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>
                <a:ea typeface="+mn-lt"/>
                <a:cs typeface="+mn-lt"/>
              </a:rPr>
              <a:t>⚠️ </a:t>
            </a:r>
            <a:r>
              <a:rPr lang="en-IN" sz="1500" b="1">
                <a:ea typeface="+mn-lt"/>
                <a:cs typeface="+mn-lt"/>
              </a:rPr>
              <a:t>Weak data governance</a:t>
            </a:r>
            <a:r>
              <a:rPr lang="en-IN" sz="1500">
                <a:ea typeface="+mn-lt"/>
                <a:cs typeface="+mn-lt"/>
              </a:rPr>
              <a:t> → inconsistent accuracy and limited traceability.</a:t>
            </a:r>
            <a:endParaRPr lang="en-IN" sz="1500">
              <a:cs typeface="Arial"/>
            </a:endParaRPr>
          </a:p>
          <a:p>
            <a:pPr marL="227965" indent="-227965">
              <a:buFont typeface="Arial"/>
              <a:buChar char="•"/>
              <a:defRPr sz="1800">
                <a:solidFill>
                  <a:srgbClr val="003319"/>
                </a:solidFill>
              </a:defRPr>
            </a:pPr>
            <a:r>
              <a:rPr lang="en-IN" sz="1500">
                <a:ea typeface="+mn-lt"/>
                <a:cs typeface="+mn-lt"/>
              </a:rPr>
              <a:t>⚠️ </a:t>
            </a:r>
            <a:r>
              <a:rPr lang="en-IN" sz="1500" b="1">
                <a:ea typeface="+mn-lt"/>
                <a:cs typeface="+mn-lt"/>
              </a:rPr>
              <a:t>No predictive layer</a:t>
            </a:r>
            <a:r>
              <a:rPr lang="en-IN" sz="1500">
                <a:ea typeface="+mn-lt"/>
                <a:cs typeface="+mn-lt"/>
              </a:rPr>
              <a:t> → decisions remain reactive rather than proactive.</a:t>
            </a:r>
            <a:endParaRPr lang="en-IN" sz="1500"/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>
              <a:ea typeface="+mn-lt"/>
              <a:cs typeface="+mn-lt"/>
            </a:endParaRPr>
          </a:p>
          <a:p>
            <a:pPr marL="0" indent="0">
              <a:buNone/>
              <a:defRPr sz="1800">
                <a:solidFill>
                  <a:srgbClr val="003319"/>
                </a:solidFill>
              </a:defRPr>
            </a:pPr>
            <a:endParaRPr lang="en-IN" sz="1800" b="1">
              <a:cs typeface="Arial" panose="020B0604020202020204"/>
            </a:endParaRPr>
          </a:p>
          <a:p>
            <a:pPr marL="227965" indent="-227965">
              <a:buFont typeface="Arial"/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  <a:p>
            <a:pPr marL="285750" indent="-285750">
              <a:buFont typeface="Arial"/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  <a:p>
            <a:pPr marL="227965" indent="-227965">
              <a:defRPr sz="1800">
                <a:solidFill>
                  <a:srgbClr val="003319"/>
                </a:solidFill>
              </a:defRPr>
            </a:pPr>
            <a:endParaRPr lang="en-IN" sz="1800">
              <a:cs typeface="Arial" panose="020B0604020202020204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4935F-5821-4166-5977-36B261475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1863960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A6881-31BA-2F15-9998-E178B064E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B44965A-9903-94CE-0904-301709A828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1668334"/>
              </p:ext>
            </p:extLst>
          </p:nvPr>
        </p:nvGraphicFramePr>
        <p:xfrm>
          <a:off x="810227" y="636607"/>
          <a:ext cx="10780726" cy="49736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71135">
                  <a:extLst>
                    <a:ext uri="{9D8B030D-6E8A-4147-A177-3AD203B41FA5}">
                      <a16:colId xmlns:a16="http://schemas.microsoft.com/office/drawing/2014/main" val="4204964954"/>
                    </a:ext>
                  </a:extLst>
                </a:gridCol>
                <a:gridCol w="5409591">
                  <a:extLst>
                    <a:ext uri="{9D8B030D-6E8A-4147-A177-3AD203B41FA5}">
                      <a16:colId xmlns:a16="http://schemas.microsoft.com/office/drawing/2014/main" val="781669927"/>
                    </a:ext>
                  </a:extLst>
                </a:gridCol>
              </a:tblGrid>
              <a:tr h="2413318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GB" sz="1800" b="0" i="0" u="none" strike="noStrike" noProof="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Strong partnerships with </a:t>
                      </a:r>
                      <a:r>
                        <a:rPr lang="en-GB" sz="1800" b="1" i="0" u="none" strike="noStrike" noProof="0"/>
                        <a:t>FEMA, Red Cross, NGOs</a:t>
                      </a:r>
                      <a:r>
                        <a:rPr lang="en-GB" sz="1800" b="0" i="0" u="none" strike="noStrike" noProof="0"/>
                        <a:t>.</a:t>
                      </a:r>
                      <a:endParaRPr lang="en-US" sz="180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/>
                        <a:t>AI + multi-source data</a:t>
                      </a:r>
                      <a:r>
                        <a:rPr lang="en-GB" sz="1800" b="0" i="0" u="none" strike="noStrike" noProof="0"/>
                        <a:t> integration (satellite, drone,   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/>
                        <a:t>HEVIDS ethical governance</a:t>
                      </a:r>
                      <a:r>
                        <a:rPr lang="en-GB" sz="1800" b="0" i="0" u="none" strike="noStrike" noProof="0"/>
                        <a:t> ensures fairness &amp; trust.</a:t>
                      </a:r>
                      <a:endParaRPr lang="en-GB" sz="180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Mission-driven </a:t>
                      </a:r>
                      <a:r>
                        <a:rPr lang="en-GB" sz="1800" b="1" i="0" u="none" strike="noStrike" noProof="0"/>
                        <a:t>nonprofit collaboration</a:t>
                      </a:r>
                      <a:r>
                        <a:rPr lang="en-GB" sz="1800" b="0" i="0" u="none" strike="noStrike" noProof="0"/>
                        <a:t> model.</a:t>
                      </a:r>
                      <a:endParaRPr lang="en-GB" sz="1800"/>
                    </a:p>
                  </a:txBody>
                  <a:tcPr>
                    <a:solidFill>
                      <a:srgbClr val="00937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GB" sz="1800" b="1" i="0" u="none" strike="noStrike" noProof="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/>
                        <a:t>Limited funding</a:t>
                      </a:r>
                      <a:r>
                        <a:rPr lang="en-GB" sz="1800" b="0" i="0" u="none" strike="noStrike" noProof="0"/>
                        <a:t> and reliance on grants.</a:t>
                      </a:r>
                      <a:endParaRPr lang="en-US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Early-stage platform with </a:t>
                      </a:r>
                      <a:r>
                        <a:rPr lang="en-GB" sz="1800" b="1" i="0" u="none" strike="noStrike" noProof="0"/>
                        <a:t>limited training data</a:t>
                      </a:r>
                      <a:r>
                        <a:rPr lang="en-GB" sz="1800" b="0" i="0" u="none" strike="noStrike" noProof="0"/>
                        <a:t>.</a:t>
                      </a:r>
                      <a:endParaRPr lang="en-GB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Dependence on </a:t>
                      </a:r>
                      <a:r>
                        <a:rPr lang="en-GB" sz="1800" b="1" i="0" u="none" strike="noStrike" noProof="0"/>
                        <a:t>external data quality</a:t>
                      </a:r>
                      <a:r>
                        <a:rPr lang="en-GB" sz="1800" b="0" i="0" u="none" strike="noStrike" noProof="0"/>
                        <a:t>.</a:t>
                      </a:r>
                      <a:endParaRPr lang="en-GB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Need for </a:t>
                      </a:r>
                      <a:r>
                        <a:rPr lang="en-GB" sz="1800" b="1" i="0" u="none" strike="noStrike" noProof="0"/>
                        <a:t>AI talent &amp; stronger cybersecurity</a:t>
                      </a:r>
                      <a:r>
                        <a:rPr lang="en-GB" sz="1800" b="0" i="0" u="none" strike="noStrike" noProof="0"/>
                        <a:t>.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>
                          <a:latin typeface="Arial"/>
                        </a:rPr>
                        <a:t>Limited data bias detection and explainability mechanisms.</a:t>
                      </a:r>
                      <a:endParaRPr lang="en-GB" sz="1800" b="0" i="0" u="none" strike="noStrike" noProof="0"/>
                    </a:p>
                  </a:txBody>
                  <a:tcPr>
                    <a:solidFill>
                      <a:srgbClr val="BF5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076219"/>
                  </a:ext>
                </a:extLst>
              </a:tr>
              <a:tr h="237309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GB" sz="1800" b="1" i="0" u="none" strike="noStrike" noProof="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/>
                        <a:t> Government funding</a:t>
                      </a:r>
                      <a:r>
                        <a:rPr lang="en-GB" sz="1800" b="0" i="0" u="none" strike="noStrike" noProof="0"/>
                        <a:t> for AI-based disaster  solutions.</a:t>
                      </a:r>
                      <a:endParaRPr lang="en-US" sz="180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 Partnerships with </a:t>
                      </a:r>
                      <a:r>
                        <a:rPr lang="en-GB" sz="1800" b="1" i="0" u="none" strike="noStrike" noProof="0"/>
                        <a:t>cloud providers (AWS, Google, Microsoft)</a:t>
                      </a:r>
                      <a:r>
                        <a:rPr lang="en-GB" sz="1800" b="0" i="0" u="none" strike="noStrike" noProof="0"/>
                        <a:t>.</a:t>
                      </a:r>
                      <a:endParaRPr lang="en-GB" sz="180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 Global push for </a:t>
                      </a:r>
                      <a:r>
                        <a:rPr lang="en-GB" sz="1800" b="1" i="0" u="none" strike="noStrike" noProof="0"/>
                        <a:t>ethical &amp; explainable AI</a:t>
                      </a:r>
                      <a:r>
                        <a:rPr lang="en-GB" sz="1800" b="0" i="0" u="none" strike="noStrike" noProof="0"/>
                        <a:t>.</a:t>
                      </a:r>
                      <a:endParaRPr lang="en-GB" sz="180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/>
                        <a:t> Expansion into </a:t>
                      </a:r>
                      <a:r>
                        <a:rPr lang="en-GB" sz="1800" b="1" i="0" u="none" strike="noStrike" noProof="0"/>
                        <a:t>international humanitarian networks</a:t>
                      </a:r>
                      <a:r>
                        <a:rPr lang="en-GB" sz="1800" b="0" i="0" u="none" strike="noStrike" noProof="0"/>
                        <a:t>.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GB" sz="1800" b="1" i="0" u="none" strike="noStrike" noProof="0">
                        <a:solidFill>
                          <a:schemeClr val="bg1"/>
                        </a:solidFill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>
                          <a:solidFill>
                            <a:schemeClr val="bg1"/>
                          </a:solidFill>
                        </a:rPr>
                        <a:t>Cybersecurity &amp; data privacy</a:t>
                      </a:r>
                      <a:r>
                        <a:rPr lang="en-GB" sz="1800" b="0" i="0" u="none" strike="noStrike" noProof="0">
                          <a:solidFill>
                            <a:schemeClr val="bg1"/>
                          </a:solidFill>
                        </a:rPr>
                        <a:t> concerns.</a:t>
                      </a:r>
                      <a:endParaRPr lang="en-US">
                        <a:solidFill>
                          <a:schemeClr val="bg1"/>
                        </a:solidFill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>
                          <a:solidFill>
                            <a:schemeClr val="bg1"/>
                          </a:solidFill>
                        </a:rPr>
                        <a:t>Regulatory hurdles</a:t>
                      </a:r>
                      <a:r>
                        <a:rPr lang="en-GB" sz="1800" b="0" i="0" u="none" strike="noStrike" noProof="0">
                          <a:solidFill>
                            <a:schemeClr val="bg1"/>
                          </a:solidFill>
                        </a:rPr>
                        <a:t> (GDPR, HIPAA, FISMA).</a:t>
                      </a:r>
                      <a:endParaRPr lang="en-GB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>
                          <a:solidFill>
                            <a:schemeClr val="bg1"/>
                          </a:solidFill>
                        </a:rPr>
                        <a:t>Resistance to change</a:t>
                      </a:r>
                      <a:r>
                        <a:rPr lang="en-GB" sz="1800" b="0" i="0" u="none" strike="noStrike" noProof="0">
                          <a:solidFill>
                            <a:schemeClr val="bg1"/>
                          </a:solidFill>
                        </a:rPr>
                        <a:t> from legacy agencies.</a:t>
                      </a:r>
                      <a:endParaRPr lang="en-GB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1" i="0" u="none" strike="noStrike" noProof="0">
                          <a:solidFill>
                            <a:schemeClr val="bg1"/>
                          </a:solidFill>
                        </a:rPr>
                        <a:t>Unpredictable disasters</a:t>
                      </a:r>
                      <a:r>
                        <a:rPr lang="en-GB" sz="1800" b="0" i="0" u="none" strike="noStrike" noProof="0">
                          <a:solidFill>
                            <a:schemeClr val="bg1"/>
                          </a:solidFill>
                        </a:rPr>
                        <a:t> impacting data reliability.</a:t>
                      </a:r>
                      <a:endParaRPr lang="en-GB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GB" sz="1800" b="0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Potential bias or misinfor mation from unverified data sources.</a:t>
                      </a:r>
                      <a:endParaRPr lang="en-GB" sz="1800" b="0" i="0" u="none" strike="noStrike" noProof="0">
                        <a:solidFill>
                          <a:schemeClr val="bg1"/>
                        </a:solidFill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GB" sz="1800" b="0" i="0" u="none" strike="noStrike" noProof="0">
                        <a:solidFill>
                          <a:schemeClr val="bg1"/>
                        </a:solidFill>
                        <a:latin typeface="Arial"/>
                      </a:endParaRPr>
                    </a:p>
                    <a:p>
                      <a:pPr lvl="0">
                        <a:buNone/>
                      </a:pPr>
                      <a:endParaRPr lang="en-GB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8305865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AE244-F92C-E9FD-5196-0CBEEA958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UNIVERSITY OF SOUTH FLORIDA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19D15-0B08-736A-7816-0D1E28F8F0F2}"/>
              </a:ext>
            </a:extLst>
          </p:cNvPr>
          <p:cNvSpPr txBox="1"/>
          <p:nvPr/>
        </p:nvSpPr>
        <p:spPr>
          <a:xfrm>
            <a:off x="2128082" y="284544"/>
            <a:ext cx="13986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solidFill>
                  <a:srgbClr val="009374"/>
                </a:solidFill>
                <a:cs typeface="Arial"/>
              </a:rPr>
              <a:t> Strengths</a:t>
            </a:r>
            <a:endParaRPr lang="en-GB" b="1">
              <a:solidFill>
                <a:srgbClr val="00937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92C32-CF3C-0A7A-563B-2B62F943F39A}"/>
              </a:ext>
            </a:extLst>
          </p:cNvPr>
          <p:cNvSpPr txBox="1"/>
          <p:nvPr/>
        </p:nvSpPr>
        <p:spPr>
          <a:xfrm>
            <a:off x="7955409" y="284545"/>
            <a:ext cx="1871240" cy="36933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cs typeface="Arial"/>
              </a:rPr>
              <a:t>    </a:t>
            </a:r>
            <a:r>
              <a:rPr lang="en-GB" b="1">
                <a:solidFill>
                  <a:srgbClr val="BF5600"/>
                </a:solidFill>
                <a:cs typeface="Arial"/>
              </a:rPr>
              <a:t>Weaknesses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10F4E3-A954-ABA2-FB37-3BA2070D6BC1}"/>
              </a:ext>
            </a:extLst>
          </p:cNvPr>
          <p:cNvSpPr txBox="1"/>
          <p:nvPr/>
        </p:nvSpPr>
        <p:spPr>
          <a:xfrm>
            <a:off x="1766990" y="5525733"/>
            <a:ext cx="1967696" cy="3665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>
                <a:solidFill>
                  <a:srgbClr val="0070C0"/>
                </a:solidFill>
                <a:cs typeface="Arial"/>
              </a:rPr>
              <a:t>Opportunities</a:t>
            </a:r>
            <a:endParaRPr lang="en-GB">
              <a:solidFill>
                <a:srgbClr val="0070C0"/>
              </a:solidFill>
              <a:cs typeface="Arial" panose="020B060402020202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A85D8-E627-4B6B-EF41-3732D18C14BF}"/>
              </a:ext>
            </a:extLst>
          </p:cNvPr>
          <p:cNvSpPr txBox="1"/>
          <p:nvPr/>
        </p:nvSpPr>
        <p:spPr>
          <a:xfrm>
            <a:off x="8514258" y="5526146"/>
            <a:ext cx="13098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>
                <a:solidFill>
                  <a:srgbClr val="7E96A0"/>
                </a:solidFill>
                <a:cs typeface="Arial"/>
              </a:rPr>
              <a:t>Threats</a:t>
            </a:r>
          </a:p>
        </p:txBody>
      </p:sp>
    </p:spTree>
    <p:extLst>
      <p:ext uri="{BB962C8B-B14F-4D97-AF65-F5344CB8AC3E}">
        <p14:creationId xmlns:p14="http://schemas.microsoft.com/office/powerpoint/2010/main" val="3226208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75CEB98-E54E-26B9-A929-A25E1FAE2149}"/>
              </a:ext>
            </a:extLst>
          </p:cNvPr>
          <p:cNvSpPr txBox="1"/>
          <p:nvPr/>
        </p:nvSpPr>
        <p:spPr>
          <a:xfrm>
            <a:off x="402264" y="1344837"/>
            <a:ext cx="5541336" cy="435133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100" b="1" baseline="0"/>
              <a:t>Predictive Risk Analytics</a:t>
            </a:r>
            <a:r>
              <a:rPr lang="en-US" sz="1100" b="1"/>
              <a:t>​</a:t>
            </a:r>
            <a:endParaRPr lang="en-US" sz="1100" b="1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ML models forecast disaster intensity, impact zones, and population risk.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Enables pre-positioning of resources and early evacuation planning.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100" b="1" baseline="0"/>
              <a:t>Real-Time Data Fusion &amp; Decision Support</a:t>
            </a:r>
            <a:r>
              <a:rPr lang="en-US" sz="1100" b="1"/>
              <a:t>​</a:t>
            </a:r>
            <a:endParaRPr lang="en-US" sz="1100" b="1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Integrates satellite, drone, sensor, weather, and social-media data into one live</a:t>
            </a:r>
            <a:r>
              <a:rPr lang="en-US" sz="1100" b="1" baseline="0"/>
              <a:t> </a:t>
            </a:r>
            <a:r>
              <a:rPr lang="en-US" sz="1100" baseline="0"/>
              <a:t>dashboard.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Provides shared situational awareness for FEMA, Red Cross, and NGOs.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100" b="1" baseline="0"/>
              <a:t>Misinformation Detection &amp; Social Signal Analysis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NLP models flag false or duplicate posts and extract urgent distress signals.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Improves accuracy and public trust in crisis communications.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100" b="1" baseline="0"/>
              <a:t>Resource Optimization &amp; Logistics Planning</a:t>
            </a:r>
            <a:r>
              <a:rPr lang="en-US" sz="1100" b="1"/>
              <a:t>​</a:t>
            </a:r>
            <a:endParaRPr lang="en-US" sz="1100" b="1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AI recommends optimal supply routes and deployment plans based on terrain and hazards.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Cuts delivery time, reduces cost, and minimizes duplication.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100" b="1" baseline="0"/>
              <a:t>Post-Disaster Recovery Analytics</a:t>
            </a:r>
            <a:r>
              <a:rPr lang="en-US" sz="1100" b="1"/>
              <a:t>​</a:t>
            </a:r>
            <a:endParaRPr lang="en-US" sz="1100" b="1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Image recognition estimates damage levels and recovery timelines.</a:t>
            </a:r>
            <a:r>
              <a:rPr lang="en-US" sz="1100"/>
              <a:t>​</a:t>
            </a:r>
            <a:endParaRPr lang="en-US" sz="110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100" baseline="0"/>
              <a:t>Supports transparent reporting for donors and policymakers.</a:t>
            </a:r>
            <a:endParaRPr lang="en-US" sz="1100" baseline="0">
              <a:cs typeface="Arial"/>
            </a:endParaRPr>
          </a:p>
          <a:p>
            <a:pPr marL="227965" indent="-22796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900">
              <a:cs typeface="Arial" panose="020B0604020202020204"/>
            </a:endParaRPr>
          </a:p>
        </p:txBody>
      </p:sp>
      <p:pic>
        <p:nvPicPr>
          <p:cNvPr id="5" name="Content Placeholder 4" descr="A group of icons with text&#10;&#10;AI-generated content may be incorrect.">
            <a:extLst>
              <a:ext uri="{FF2B5EF4-FFF2-40B4-BE49-F238E27FC236}">
                <a16:creationId xmlns:a16="http://schemas.microsoft.com/office/drawing/2014/main" id="{7FFBA6AA-4CE1-3D6A-00CA-56722EC39B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6106631" y="2052038"/>
            <a:ext cx="5520070" cy="222182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A2C553-6801-4AA6-FBFD-D708E8526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64" y="306055"/>
            <a:ext cx="11410507" cy="10420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AI </a:t>
            </a:r>
            <a:r>
              <a:rPr lang="en-US"/>
              <a:t>Implementation Opportunities</a:t>
            </a:r>
            <a:endParaRPr lang="en-US" b="1" kern="1200">
              <a:latin typeface="+mj-lt"/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76C18-C787-9263-7878-33E8EE91F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264" y="6431775"/>
            <a:ext cx="8061251" cy="2730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000" spc="250" baseline="0">
                <a:latin typeface="+mn-lt"/>
                <a:ea typeface="+mn-ea"/>
                <a:cs typeface="+mn-cs"/>
              </a:rPr>
              <a:t>UNIVERSITY OF SOUTH FLORIDA</a:t>
            </a:r>
          </a:p>
        </p:txBody>
      </p:sp>
    </p:spTree>
    <p:extLst>
      <p:ext uri="{BB962C8B-B14F-4D97-AF65-F5344CB8AC3E}">
        <p14:creationId xmlns:p14="http://schemas.microsoft.com/office/powerpoint/2010/main" val="404871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SF 1">
      <a:dk1>
        <a:srgbClr val="000000"/>
      </a:dk1>
      <a:lt1>
        <a:srgbClr val="FFFFFF"/>
      </a:lt1>
      <a:dk2>
        <a:srgbClr val="455F69"/>
      </a:dk2>
      <a:lt2>
        <a:srgbClr val="C9D2D7"/>
      </a:lt2>
      <a:accent1>
        <a:srgbClr val="006747"/>
      </a:accent1>
      <a:accent2>
        <a:srgbClr val="EDEBD1"/>
      </a:accent2>
      <a:accent3>
        <a:srgbClr val="CFC393"/>
      </a:accent3>
      <a:accent4>
        <a:srgbClr val="9CCB3B"/>
      </a:accent4>
      <a:accent5>
        <a:srgbClr val="7E96A0"/>
      </a:accent5>
      <a:accent6>
        <a:srgbClr val="80B0A6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3060</Words>
  <Application>Microsoft Macintosh PowerPoint</Application>
  <PresentationFormat>Widescreen</PresentationFormat>
  <Paragraphs>457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Cambria</vt:lpstr>
      <vt:lpstr>Office Theme</vt:lpstr>
      <vt:lpstr> AI-Powered Disaster Response &amp; Resilience (RescueNet) </vt:lpstr>
      <vt:lpstr>Challenges in Modern Disaster Response Systems</vt:lpstr>
      <vt:lpstr>Impact and Strategic Objective</vt:lpstr>
      <vt:lpstr>Organization Overview</vt:lpstr>
      <vt:lpstr>RescueNet Value Chain</vt:lpstr>
      <vt:lpstr>Stakeholder Ecosystem</vt:lpstr>
      <vt:lpstr>Current Enterprise Architecture &amp; System Assessment</vt:lpstr>
      <vt:lpstr>PowerPoint Presentation</vt:lpstr>
      <vt:lpstr>AI Implementation Opportunities</vt:lpstr>
      <vt:lpstr>Proposed AI-Integrated System Architecture </vt:lpstr>
      <vt:lpstr>The HEVIDS Framework</vt:lpstr>
      <vt:lpstr>IS Strategy Triangle Alignment</vt:lpstr>
      <vt:lpstr>Strategic Framework Alignment</vt:lpstr>
      <vt:lpstr>Governance Structure &amp; Risk Management</vt:lpstr>
      <vt:lpstr>Cybersecurity Risks &amp; Mitigation</vt:lpstr>
      <vt:lpstr>Change Management &amp; Implementation Strategy</vt:lpstr>
      <vt:lpstr>Integration &amp; Deployment Strategy</vt:lpstr>
      <vt:lpstr>Training &amp; Development Strategy</vt:lpstr>
      <vt:lpstr> Technologies</vt:lpstr>
      <vt:lpstr>Implementation Timeline &amp; Budget</vt:lpstr>
      <vt:lpstr>Business Value, Impact &amp; Key Performance Indicators (KPIs)</vt:lpstr>
      <vt:lpstr>Evaluation &amp; Continuous Improvement</vt:lpstr>
      <vt:lpstr>Future Work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DiMercurio, Kyrstin</dc:creator>
  <cp:lastModifiedBy>ANKITA TRIPATHY</cp:lastModifiedBy>
  <cp:revision>172</cp:revision>
  <dcterms:created xsi:type="dcterms:W3CDTF">2021-02-15T17:05:56Z</dcterms:created>
  <dcterms:modified xsi:type="dcterms:W3CDTF">2025-11-08T04:20:44Z</dcterms:modified>
</cp:coreProperties>
</file>